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2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97" r:id="rId4"/>
    <p:sldId id="400" r:id="rId5"/>
    <p:sldId id="392" r:id="rId6"/>
    <p:sldId id="384" r:id="rId7"/>
    <p:sldId id="382" r:id="rId8"/>
    <p:sldId id="385" r:id="rId9"/>
    <p:sldId id="383" r:id="rId10"/>
    <p:sldId id="399" r:id="rId11"/>
    <p:sldId id="396" r:id="rId12"/>
    <p:sldId id="394" r:id="rId13"/>
    <p:sldId id="395" r:id="rId14"/>
    <p:sldId id="379" r:id="rId15"/>
    <p:sldId id="386" r:id="rId16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CC"/>
    <a:srgbClr val="0066FF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006" autoAdjust="0"/>
  </p:normalViewPr>
  <p:slideViewPr>
    <p:cSldViewPr>
      <p:cViewPr>
        <p:scale>
          <a:sx n="50" d="100"/>
          <a:sy n="50" d="100"/>
        </p:scale>
        <p:origin x="-1734" y="-13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19436-A490-478E-B047-62DECF03B3E2}" type="datetimeFigureOut">
              <a:rPr lang="it-IT" smtClean="0"/>
              <a:pPr/>
              <a:t>31/08/2016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532B-E6F5-49BC-80EE-571BBEC25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defRPr/>
            </a:pPr>
            <a:endParaRPr 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defRPr/>
            </a:pPr>
            <a:endParaRPr lang="it-IT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defRPr/>
            </a:pPr>
            <a:endParaRPr lang="it-IT"/>
          </a:p>
        </p:txBody>
      </p:sp>
      <p:sp>
        <p:nvSpPr>
          <p:cNvPr id="409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8045DDE-80F6-421D-B8E8-35A661DACB92}" type="slidenum">
              <a:rPr lang="de-AT"/>
              <a:pPr>
                <a:defRPr/>
              </a:pPr>
              <a:t>‹N›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B742119F-6C5B-44AF-8038-85069925E0D7}" type="slidenum">
              <a:rPr lang="de-AT" smtClean="0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1</a:t>
            </a:fld>
            <a:endParaRPr lang="de-AT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6337" cy="4468813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3852863" y="943133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FBFE7CA4-9724-442C-997D-BCCB5DA0E325}" type="slidenum">
              <a:rPr lang="de-AT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1</a:t>
            </a:fld>
            <a:endParaRPr lang="de-AT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2383A9D0-8D50-411B-A9D7-5313F50D5554}" type="slidenum">
              <a:rPr lang="de-AT" smtClean="0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3</a:t>
            </a:fld>
            <a:endParaRPr lang="de-AT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6337" cy="4468813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ea typeface="Microsoft YaHei" charset="-122"/>
              </a:rPr>
              <a:t>Fonte:</a:t>
            </a:r>
            <a:r>
              <a:rPr lang="it-IT" baseline="0" dirty="0" smtClean="0">
                <a:ea typeface="Microsoft YaHei" charset="-122"/>
              </a:rPr>
              <a:t> grafo </a:t>
            </a:r>
            <a:r>
              <a:rPr lang="it-IT" baseline="0" dirty="0" err="1" smtClean="0">
                <a:ea typeface="Microsoft YaHei" charset="-122"/>
              </a:rPr>
              <a:t>unhcr</a:t>
            </a:r>
            <a:r>
              <a:rPr lang="it-IT" baseline="0" dirty="0" smtClean="0">
                <a:ea typeface="Microsoft YaHei" charset="-122"/>
              </a:rPr>
              <a:t> 2014</a:t>
            </a:r>
            <a:endParaRPr lang="it-IT" dirty="0" smtClean="0">
              <a:ea typeface="Microsoft YaHei" charset="-122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3852863" y="943133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BBB47BD5-A30B-4EB0-9EAA-066FC59B5B59}" type="slidenum">
              <a:rPr lang="de-AT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3</a:t>
            </a:fld>
            <a:endParaRPr lang="de-AT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D35618E4-45E0-4DAB-9D71-18C04DCEA0BA}" type="slidenum">
              <a:rPr lang="de-AT" smtClean="0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4</a:t>
            </a:fld>
            <a:endParaRPr lang="de-AT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6337" cy="4468813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52863" y="943133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2985F61E-5E8D-402B-A070-8957E71D8B31}" type="slidenum">
              <a:rPr lang="de-AT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4</a:t>
            </a:fld>
            <a:endParaRPr lang="de-AT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E36B-D570-4652-8F61-55DCFD2FD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B7418-F62C-4222-9F66-D0B6D02582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21438" y="1536700"/>
            <a:ext cx="2047875" cy="49752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73050" y="1536700"/>
            <a:ext cx="5995988" cy="49752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7E7A-017C-4122-8BA0-0FC6069BD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8/31/2016</a:t>
            </a:fld>
            <a:endParaRPr lang="en-US" sz="1600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3B72-D268-4C29-ADCD-C45AA0EBC4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C69E4-409E-46A6-B692-3570E3F71F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33475" y="2909888"/>
            <a:ext cx="3590925" cy="360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6800" y="2909888"/>
            <a:ext cx="3592513" cy="360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B4BA-02BC-49DB-93F9-502D69129E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2EB9-2280-4590-93A9-D6D753FBF7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E30C-EAAA-4026-8A66-4653584BCF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BDEE-5399-484A-9DA3-A581ACF7B0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F8FB-4B20-4177-9EAC-9AAE104305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A0D3-5817-4A67-AEEB-E2471DF733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31888" y="6477000"/>
            <a:ext cx="8012112" cy="381000"/>
          </a:xfrm>
          <a:prstGeom prst="rect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852488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765175"/>
            <a:ext cx="86629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260350"/>
            <a:ext cx="14414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260350"/>
            <a:ext cx="71913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1536700"/>
            <a:ext cx="8162925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2909888"/>
            <a:ext cx="7335838" cy="360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750B593-A247-4EDE-98AF-37946E5F99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Interstate-BoldCondensed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Interstate" charset="0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Interstate" charset="0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Interstate" charset="0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Interstate" charset="0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Interstate" charset="0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Interstate" charset="0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8/31/2016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68313" y="1125538"/>
            <a:ext cx="8220075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4000" dirty="0" smtClean="0">
              <a:solidFill>
                <a:srgbClr val="FF0000"/>
              </a:solidFill>
              <a:latin typeface="Interstate-BoldCondensed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  <a:latin typeface="Interstate-BoldCondensed" pitchFamily="16" charset="0"/>
              </a:rPr>
              <a:t>Disuguaglianze globali e migrazioni forzate: cosa ci insegna la </a:t>
            </a:r>
            <a:r>
              <a:rPr lang="it-IT" sz="4000" dirty="0" err="1" smtClean="0">
                <a:solidFill>
                  <a:srgbClr val="FF0000"/>
                </a:solidFill>
                <a:latin typeface="Interstate-BoldCondensed" pitchFamily="16" charset="0"/>
              </a:rPr>
              <a:t>Laudato</a:t>
            </a:r>
            <a:r>
              <a:rPr lang="it-IT" sz="4000" dirty="0" smtClean="0">
                <a:solidFill>
                  <a:srgbClr val="FF0000"/>
                </a:solidFill>
                <a:latin typeface="Interstate-BoldCondensed" pitchFamily="16" charset="0"/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  <a:latin typeface="Interstate-BoldCondensed" pitchFamily="16" charset="0"/>
              </a:rPr>
              <a:t>si’</a:t>
            </a:r>
            <a:r>
              <a:rPr lang="it-IT" sz="4000" dirty="0" smtClean="0">
                <a:solidFill>
                  <a:srgbClr val="000000"/>
                </a:solidFill>
                <a:latin typeface="Interstate-BoldCondensed" pitchFamily="16" charset="0"/>
              </a:rPr>
              <a:t>.</a:t>
            </a:r>
          </a:p>
          <a:p>
            <a:pPr algn="ctr">
              <a:spcBef>
                <a:spcPts val="1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3200" b="0" dirty="0" smtClean="0">
                <a:solidFill>
                  <a:srgbClr val="000000"/>
                </a:solidFill>
                <a:latin typeface="Interstate-BoldCondensed" pitchFamily="16" charset="0"/>
              </a:rPr>
              <a:t>                           </a:t>
            </a:r>
            <a:endParaRPr lang="it-IT" sz="3200" b="0" dirty="0">
              <a:solidFill>
                <a:srgbClr val="000000"/>
              </a:solidFill>
              <a:latin typeface="Interstate-BoldCondensed" pitchFamily="16" charset="0"/>
            </a:endParaRPr>
          </a:p>
          <a:p>
            <a:pPr algn="ctr">
              <a:spcBef>
                <a:spcPts val="1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3200" b="0" dirty="0" err="1" smtClean="0">
                <a:solidFill>
                  <a:srgbClr val="000000"/>
                </a:solidFill>
                <a:latin typeface="Interstate-BoldCondensed" pitchFamily="16" charset="0"/>
              </a:rPr>
              <a:t>Strisaili</a:t>
            </a:r>
            <a:endParaRPr lang="it-IT" sz="3200" b="0" dirty="0" smtClean="0">
              <a:solidFill>
                <a:srgbClr val="000000"/>
              </a:solidFill>
              <a:latin typeface="Interstate-BoldCondensed" pitchFamily="16" charset="0"/>
            </a:endParaRPr>
          </a:p>
          <a:p>
            <a:pPr algn="ctr">
              <a:spcBef>
                <a:spcPts val="1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3200" b="0" dirty="0" smtClean="0">
                <a:solidFill>
                  <a:srgbClr val="000000"/>
                </a:solidFill>
                <a:latin typeface="Interstate-BoldCondensed" pitchFamily="16" charset="0"/>
              </a:rPr>
              <a:t>30 agosto 2016</a:t>
            </a:r>
            <a:endParaRPr lang="it-IT" sz="3200" b="0" dirty="0">
              <a:solidFill>
                <a:srgbClr val="000000"/>
              </a:solidFill>
              <a:latin typeface="Interstate-BoldCondensed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Chi sopravvive al cambiamento climatico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Grembiule 2\cambiamento climatico_chi sopravvive_LaStampa.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742011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143877" cy="66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" y="357166"/>
            <a:ext cx="91428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62925" cy="1165225"/>
          </a:xfrm>
        </p:spPr>
        <p:txBody>
          <a:bodyPr>
            <a:normAutofit/>
          </a:bodyPr>
          <a:lstStyle/>
          <a:p>
            <a:r>
              <a:rPr lang="it-IT" dirty="0" smtClean="0"/>
              <a:t>Verso un nuovo modello di sviluppo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71472" y="1428736"/>
            <a:ext cx="7816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0" i="1" dirty="0" smtClean="0">
                <a:solidFill>
                  <a:schemeClr val="tx1"/>
                </a:solidFill>
              </a:rPr>
              <a:t>“Affinché sorgano nuovi modelli di progresso abbiamo bisogno di cambiare il modello di sviluppo globale, la qual cosa implica riflettere responsabilmente sul senso dell’economia e sulla sua finalità, per correggere le sue disfunzioni e distorsioni. Non basta conciliare, in una via di mezzo, la cura per la natura con la rendita finanziaria, o la conservazione dell’ambiente con il progresso. Su questo tema le vie di mezzo sono solo un piccolo ritardo nel disastro.” (LS 194)</a:t>
            </a:r>
            <a:endParaRPr lang="it-IT" sz="26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 conflitti nel mondo (2014)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2984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2" y="762994"/>
            <a:ext cx="9098877" cy="523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:\incontro Emergenza Profughi 27_29ott15\o-MAPPA-900.jpg"/>
          <p:cNvPicPr/>
          <p:nvPr/>
        </p:nvPicPr>
        <p:blipFill>
          <a:blip r:embed="rId3" cstate="print">
            <a:lum bright="-66000" contrast="65000"/>
          </a:blip>
          <a:srcRect/>
          <a:stretch>
            <a:fillRect/>
          </a:stretch>
        </p:blipFill>
        <p:spPr bwMode="auto">
          <a:xfrm>
            <a:off x="428596" y="571480"/>
            <a:ext cx="8358246" cy="628652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643570" y="4174981"/>
            <a:ext cx="30718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Migrazioni forzate: 65.3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mil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nel mondo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 cui </a:t>
            </a: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21.3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rifugiati in altri paesi</a:t>
            </a:r>
            <a:endParaRPr kumimoji="0" lang="it-IT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9645" y="623154"/>
            <a:ext cx="6088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 smtClean="0"/>
              <a:t>Le migrazioni forzate nel mondo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0"/>
            <a:ext cx="7812088" cy="990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FF0000"/>
                </a:solidFill>
                <a:latin typeface="Georgia" pitchFamily="16" charset="0"/>
              </a:rPr>
              <a:t>Appunti sulla situazione del </a:t>
            </a:r>
            <a:r>
              <a:rPr lang="it-IT" sz="3200" dirty="0" err="1" smtClean="0">
                <a:solidFill>
                  <a:srgbClr val="FF0000"/>
                </a:solidFill>
                <a:latin typeface="Georgia" pitchFamily="16" charset="0"/>
              </a:rPr>
              <a:t>mondo…</a:t>
            </a:r>
            <a:endParaRPr lang="it-IT" sz="3200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51520" y="908720"/>
            <a:ext cx="1872208" cy="1944216"/>
          </a:xfrm>
          <a:prstGeom prst="rect">
            <a:avLst/>
          </a:prstGeom>
          <a:solidFill>
            <a:srgbClr val="CCFFFF"/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1313">
              <a:spcBef>
                <a:spcPts val="1013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Più di </a:t>
            </a: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800 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milioni di </a:t>
            </a: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persone</a:t>
            </a:r>
            <a:r>
              <a:rPr lang="it-IT" sz="1800" b="0" dirty="0" smtClean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soffrono la fame nel mondo</a:t>
            </a:r>
          </a:p>
          <a:p>
            <a:pPr marL="342900" indent="-341313" algn="ctr">
              <a:spcBef>
                <a:spcPts val="1013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2708920"/>
            <a:ext cx="2411760" cy="1440160"/>
          </a:xfrm>
          <a:prstGeom prst="rect">
            <a:avLst/>
          </a:prstGeom>
          <a:solidFill>
            <a:srgbClr val="FFFF00"/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200 milioni 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I minori che lavorano a tempo pieno senza diritti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907704" y="1071546"/>
            <a:ext cx="4307370" cy="1349342"/>
          </a:xfrm>
          <a:prstGeom prst="rect">
            <a:avLst/>
          </a:prstGeom>
          <a:solidFill>
            <a:srgbClr val="FF9900">
              <a:alpha val="52156"/>
            </a:srgbClr>
          </a:solidFill>
          <a:ln w="3816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705 milioni  (10% 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pop. </a:t>
            </a:r>
            <a:r>
              <a:rPr lang="it-IT" sz="1800" dirty="0" err="1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mond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)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Le persone che non hanno </a:t>
            </a:r>
            <a:r>
              <a:rPr lang="it-IT" sz="1800" b="0" dirty="0" smtClean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accesso all’acqua potabile milioni di litri di acqua utilizzati per beni </a:t>
            </a:r>
            <a:r>
              <a:rPr lang="it-IT" sz="1800" dirty="0" smtClean="0">
                <a:solidFill>
                  <a:srgbClr val="000000"/>
                </a:solidFill>
                <a:latin typeface="Interstate-Regular" pitchFamily="16" charset="0"/>
              </a:rPr>
              <a:t>superflui</a:t>
            </a: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267744" y="2420888"/>
            <a:ext cx="2736304" cy="1800200"/>
          </a:xfrm>
          <a:prstGeom prst="rect">
            <a:avLst/>
          </a:prstGeom>
          <a:solidFill>
            <a:srgbClr val="FF0000">
              <a:alpha val="47842"/>
            </a:srgbClr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62 individui </a:t>
            </a:r>
            <a:r>
              <a:rPr lang="it-IT" sz="1800" b="0" dirty="0" smtClean="0">
                <a:solidFill>
                  <a:schemeClr val="tx1"/>
                </a:solidFill>
              </a:rPr>
              <a:t>possiedono più ricchezza di 3.6 </a:t>
            </a:r>
            <a:r>
              <a:rPr lang="it-IT" sz="1800" b="0" dirty="0" err="1" smtClean="0">
                <a:solidFill>
                  <a:schemeClr val="tx1"/>
                </a:solidFill>
              </a:rPr>
              <a:t>mld</a:t>
            </a:r>
            <a:r>
              <a:rPr lang="it-IT" sz="1800" b="0" dirty="0" smtClean="0">
                <a:solidFill>
                  <a:schemeClr val="tx1"/>
                </a:solidFill>
              </a:rPr>
              <a:t> di persone più povere </a:t>
            </a: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248400" y="836712"/>
            <a:ext cx="2895600" cy="1728787"/>
          </a:xfrm>
          <a:prstGeom prst="rect">
            <a:avLst/>
          </a:prstGeom>
          <a:solidFill>
            <a:srgbClr val="FF99CC">
              <a:alpha val="52156"/>
            </a:srgbClr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2,5 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miliardi </a:t>
            </a: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(35% 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pop. </a:t>
            </a:r>
            <a:r>
              <a:rPr lang="it-IT" sz="1800" dirty="0" err="1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mond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.)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le persone che vivono con meno di 2$ al giorno, </a:t>
            </a:r>
            <a:r>
              <a:rPr lang="it-IT" sz="1800" b="0" dirty="0" smtClean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1 miliardo </a:t>
            </a:r>
            <a:r>
              <a:rPr lang="it-IT" sz="1800" b="0" dirty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con meno di 1.25</a:t>
            </a:r>
            <a:r>
              <a:rPr lang="it-IT" sz="1800" b="0" dirty="0" smtClean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$ (14,25%)</a:t>
            </a: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2123728" y="3789040"/>
            <a:ext cx="2016224" cy="1219200"/>
          </a:xfrm>
          <a:prstGeom prst="rect">
            <a:avLst/>
          </a:prstGeom>
          <a:solidFill>
            <a:schemeClr val="bg2"/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2,6 milioni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 smtClean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Morti per malattie infettive</a:t>
            </a: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4221088"/>
            <a:ext cx="1728192" cy="2376264"/>
          </a:xfrm>
          <a:prstGeom prst="rect">
            <a:avLst/>
          </a:prstGeom>
          <a:solidFill>
            <a:srgbClr val="92D050"/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60 trilioni di Euro</a:t>
            </a:r>
            <a:endParaRPr lang="it-IT" sz="1800" dirty="0" smtClean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  <a:p>
            <a:pPr indent="1588">
              <a:spcBef>
                <a:spcPts val="450"/>
              </a:spcBef>
              <a:buClrTx/>
              <a:buFontTx/>
              <a:buNone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 smtClean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Gli attivi finanziari presenti nell’Eurozona, a fronte di 10 trilioni di PIL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it-IT" sz="1800" dirty="0" smtClean="0">
              <a:solidFill>
                <a:srgbClr val="0000FF"/>
              </a:solidFill>
              <a:latin typeface="Trebuchet MS" pitchFamily="32" charset="0"/>
              <a:cs typeface="Times New Roman" pitchFamily="16" charset="0"/>
            </a:endParaRP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it-IT" sz="1800" dirty="0">
              <a:solidFill>
                <a:srgbClr val="0000FF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851920" y="4293096"/>
            <a:ext cx="3168352" cy="2088232"/>
          </a:xfrm>
          <a:prstGeom prst="rect">
            <a:avLst/>
          </a:prstGeom>
          <a:solidFill>
            <a:srgbClr val="CC3399">
              <a:alpha val="47451"/>
            </a:srgbClr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In crescita</a:t>
            </a:r>
            <a:endParaRPr lang="it-IT" sz="1800" dirty="0">
              <a:solidFill>
                <a:srgbClr val="0000FF"/>
              </a:solidFill>
              <a:latin typeface="Trebuchet MS" pitchFamily="32" charset="0"/>
              <a:cs typeface="Times New Roman" pitchFamily="16" charset="0"/>
            </a:endParaRP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 smtClean="0">
                <a:solidFill>
                  <a:schemeClr val="tx1"/>
                </a:solidFill>
              </a:rPr>
              <a:t>complessivo della violenza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0" dirty="0" smtClean="0">
                <a:solidFill>
                  <a:schemeClr val="tx1"/>
                </a:solidFill>
              </a:rPr>
              <a:t>nel mondo è pari 13,6 </a:t>
            </a:r>
            <a:r>
              <a:rPr lang="it-IT" sz="1800" b="0" dirty="0" err="1" smtClean="0">
                <a:solidFill>
                  <a:schemeClr val="tx1"/>
                </a:solidFill>
              </a:rPr>
              <a:t>mld</a:t>
            </a:r>
            <a:r>
              <a:rPr lang="it-IT" sz="1800" b="0" dirty="0" smtClean="0">
                <a:solidFill>
                  <a:schemeClr val="tx1"/>
                </a:solidFill>
              </a:rPr>
              <a:t> $ pari al 13,3 % del PIL mondiale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932040" y="2636912"/>
            <a:ext cx="2743200" cy="720080"/>
          </a:xfrm>
          <a:prstGeom prst="rect">
            <a:avLst/>
          </a:prstGeom>
          <a:solidFill>
            <a:srgbClr val="99FFCC"/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30% di spreco alimentare annuo</a:t>
            </a: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6876256" y="4941169"/>
            <a:ext cx="2267744" cy="1916832"/>
          </a:xfrm>
          <a:prstGeom prst="rect">
            <a:avLst/>
          </a:prstGeom>
          <a:solidFill>
            <a:srgbClr val="FF9900">
              <a:alpha val="52156"/>
            </a:srgbClr>
          </a:solidFill>
          <a:ln w="3816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850 </a:t>
            </a:r>
            <a:r>
              <a:rPr lang="it-IT" sz="1800" dirty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milioni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1600" b="0" dirty="0">
                <a:solidFill>
                  <a:srgbClr val="000000"/>
                </a:solidFill>
                <a:latin typeface="Trebuchet MS" pitchFamily="32" charset="0"/>
                <a:cs typeface="Times New Roman" pitchFamily="16" charset="0"/>
              </a:rPr>
              <a:t>le persone analfabete nei paesi più poveri e 10 anni l’età media di abbandono della scuola  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051720" y="5517232"/>
            <a:ext cx="1512168" cy="1080120"/>
          </a:xfrm>
          <a:prstGeom prst="rect">
            <a:avLst/>
          </a:prstGeom>
          <a:solidFill>
            <a:srgbClr val="0066FF">
              <a:alpha val="51765"/>
            </a:srgbClr>
          </a:solidFill>
          <a:ln w="3816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indent="1588">
              <a:buClrTx/>
              <a:buFontTx/>
              <a:buNone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40 guerre di alta e media intensità</a:t>
            </a:r>
            <a:endParaRPr lang="it-IT" sz="1600" b="0" dirty="0">
              <a:solidFill>
                <a:schemeClr val="tx1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68344" y="2492896"/>
            <a:ext cx="1475657" cy="2304256"/>
          </a:xfrm>
          <a:prstGeom prst="rect">
            <a:avLst/>
          </a:prstGeom>
          <a:solidFill>
            <a:srgbClr val="0066FF">
              <a:alpha val="51765"/>
            </a:srgbClr>
          </a:solidFill>
          <a:ln w="3816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indent="1588">
              <a:buClrTx/>
              <a:buFontTx/>
              <a:buNone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60  milioni  di profughi e sfollati </a:t>
            </a:r>
            <a:r>
              <a:rPr lang="it-IT" sz="1800" b="0" dirty="0" smtClean="0">
                <a:solidFill>
                  <a:schemeClr val="tx1"/>
                </a:solidFill>
                <a:latin typeface="Trebuchet MS" pitchFamily="32" charset="0"/>
                <a:cs typeface="Times New Roman" pitchFamily="16" charset="0"/>
              </a:rPr>
              <a:t> a causa di guerre e disastri ambientali</a:t>
            </a:r>
            <a:endParaRPr lang="it-IT" sz="1600" b="0" dirty="0">
              <a:solidFill>
                <a:schemeClr val="tx1"/>
              </a:solidFill>
              <a:latin typeface="Trebuchet MS" pitchFamily="32" charset="0"/>
              <a:cs typeface="Times New Roman" pitchFamily="16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004048" y="3501008"/>
            <a:ext cx="2743200" cy="720080"/>
          </a:xfrm>
          <a:prstGeom prst="rect">
            <a:avLst/>
          </a:prstGeom>
          <a:solidFill>
            <a:srgbClr val="92D050"/>
          </a:solidFill>
          <a:ln w="38160">
            <a:solidFill>
              <a:srgbClr val="FFFFFF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Cibo sufficiente per 12 </a:t>
            </a:r>
            <a:r>
              <a:rPr lang="it-IT" sz="1800" dirty="0" err="1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mld</a:t>
            </a:r>
            <a:r>
              <a:rPr lang="it-IT" sz="1800" dirty="0" smtClean="0">
                <a:solidFill>
                  <a:srgbClr val="0000FF"/>
                </a:solidFill>
                <a:latin typeface="Trebuchet MS" pitchFamily="32" charset="0"/>
                <a:cs typeface="Times New Roman" pitchFamily="16" charset="0"/>
              </a:rPr>
              <a:t> di persone</a:t>
            </a:r>
            <a:endParaRPr lang="it-IT" sz="1800" b="0" dirty="0">
              <a:solidFill>
                <a:srgbClr val="000000"/>
              </a:solidFill>
              <a:latin typeface="Trebuchet MS" pitchFamily="32" charset="0"/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distribuzione della ricchezza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nel mondo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Grembiule 2\benesere-mondo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41" y="1500174"/>
            <a:ext cx="8899119" cy="47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223323" cy="56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Indici di Sviluppo Umano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H:\migrazioni\600px-2013_UN_Human_Development_Report_Quarti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701" y="1700808"/>
            <a:ext cx="976660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500579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97801" cy="457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Interstate-BoldCondensed"/>
        <a:ea typeface="Microsoft YaHei"/>
        <a:cs typeface=""/>
      </a:majorFont>
      <a:minorFont>
        <a:latin typeface="Interstate-Regular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350</Words>
  <Application>Microsoft Office PowerPoint</Application>
  <PresentationFormat>Presentazione su schermo (4:3)</PresentationFormat>
  <Paragraphs>43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2_Tema di Office</vt:lpstr>
      <vt:lpstr>Satellite</vt:lpstr>
      <vt:lpstr>Diapositiva 1</vt:lpstr>
      <vt:lpstr>Diapositiva 2</vt:lpstr>
      <vt:lpstr>Diapositiva 3</vt:lpstr>
      <vt:lpstr>Diapositiva 4</vt:lpstr>
      <vt:lpstr>La distribuzione della ricchezza  nel mondo</vt:lpstr>
      <vt:lpstr>Diapositiva 6</vt:lpstr>
      <vt:lpstr>Indici di Sviluppo Umano</vt:lpstr>
      <vt:lpstr>Diapositiva 8</vt:lpstr>
      <vt:lpstr>Diapositiva 9</vt:lpstr>
      <vt:lpstr>Chi sopravvive al cambiamento climatico</vt:lpstr>
      <vt:lpstr>Diapositiva 11</vt:lpstr>
      <vt:lpstr>Diapositiva 12</vt:lpstr>
      <vt:lpstr>Verso un nuovo modello di sviluppo</vt:lpstr>
      <vt:lpstr>I conflitti nel mondo (2014)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Caritas</dc:creator>
  <cp:lastModifiedBy> </cp:lastModifiedBy>
  <cp:revision>382</cp:revision>
  <cp:lastPrinted>1601-01-01T00:00:00Z</cp:lastPrinted>
  <dcterms:created xsi:type="dcterms:W3CDTF">2001-09-18T17:29:42Z</dcterms:created>
  <dcterms:modified xsi:type="dcterms:W3CDTF">2016-08-31T08:02:31Z</dcterms:modified>
</cp:coreProperties>
</file>