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6" r:id="rId8"/>
    <p:sldId id="268" r:id="rId9"/>
    <p:sldId id="261" r:id="rId10"/>
    <p:sldId id="269" r:id="rId11"/>
    <p:sldId id="262" r:id="rId12"/>
    <p:sldId id="270" r:id="rId13"/>
    <p:sldId id="263" r:id="rId14"/>
    <p:sldId id="271" r:id="rId15"/>
    <p:sldId id="272" r:id="rId16"/>
    <p:sldId id="265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499" autoAdjust="0"/>
  </p:normalViewPr>
  <p:slideViewPr>
    <p:cSldViewPr>
      <p:cViewPr varScale="1">
        <p:scale>
          <a:sx n="111" d="100"/>
          <a:sy n="111" d="100"/>
        </p:scale>
        <p:origin x="-5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08/11/2016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6480720" cy="655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620688"/>
            <a:ext cx="6984776" cy="792088"/>
          </a:xfrm>
          <a:prstGeom prst="flowChartAlternateProcess">
            <a:avLst/>
          </a:prstGeom>
          <a:solidFill>
            <a:srgbClr val="FFFF00"/>
          </a:solidFill>
          <a:effectLst/>
        </p:spPr>
        <p:txBody>
          <a:bodyPr>
            <a:normAutofit/>
          </a:bodyPr>
          <a:lstStyle/>
          <a:p>
            <a:pPr algn="l"/>
            <a:r>
              <a:rPr lang="it-IT" sz="3600" b="1" dirty="0" smtClean="0">
                <a:solidFill>
                  <a:srgbClr val="C00000"/>
                </a:solidFill>
              </a:rPr>
              <a:t>Il narcotraffico come una metastasi</a:t>
            </a:r>
            <a:endParaRPr lang="it-IT" sz="3600" b="1" dirty="0">
              <a:solidFill>
                <a:srgbClr val="C0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55776" y="5877272"/>
            <a:ext cx="6400800" cy="694928"/>
          </a:xfrm>
          <a:prstGeom prst="flowChartAlternateProcess">
            <a:avLst/>
          </a:prstGeo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Produzione, commercio e consumo di droghe</a:t>
            </a:r>
            <a:br>
              <a:rPr lang="it-IT" sz="2000" b="1" dirty="0" smtClean="0">
                <a:solidFill>
                  <a:schemeClr val="bg1"/>
                </a:solidFill>
              </a:rPr>
            </a:br>
            <a:r>
              <a:rPr lang="it-IT" sz="2000" b="1" dirty="0" smtClean="0">
                <a:solidFill>
                  <a:schemeClr val="bg1"/>
                </a:solidFill>
              </a:rPr>
              <a:t>danneggiano gravemente la qualità di vita di un popolo</a:t>
            </a:r>
            <a:endParaRPr lang="it-IT" sz="2000" dirty="0">
              <a:solidFill>
                <a:schemeClr val="bg1"/>
              </a:solidFill>
            </a:endParaRPr>
          </a:p>
        </p:txBody>
      </p:sp>
      <p:grpSp>
        <p:nvGrpSpPr>
          <p:cNvPr id="13" name="Gruppo 12"/>
          <p:cNvGrpSpPr/>
          <p:nvPr/>
        </p:nvGrpSpPr>
        <p:grpSpPr>
          <a:xfrm rot="1069159">
            <a:off x="244570" y="4077072"/>
            <a:ext cx="1728192" cy="1728192"/>
            <a:chOff x="107504" y="4077072"/>
            <a:chExt cx="1728192" cy="1728192"/>
          </a:xfrm>
        </p:grpSpPr>
        <p:sp>
          <p:nvSpPr>
            <p:cNvPr id="8" name="Simbolo &quot;divieto&quot; 7"/>
            <p:cNvSpPr/>
            <p:nvPr/>
          </p:nvSpPr>
          <p:spPr>
            <a:xfrm rot="16200000">
              <a:off x="107504" y="4077072"/>
              <a:ext cx="1728192" cy="1728192"/>
            </a:xfrm>
            <a:prstGeom prst="noSmoking">
              <a:avLst/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p:spPr>
          <p:txBody>
            <a:bodyPr wrap="none" lIns="91440" tIns="45720" rIns="91440" bIns="45720">
              <a:prstTxWarp prst="textButton">
                <a:avLst/>
              </a:prstTxWarp>
              <a:spAutoFit/>
            </a:bodyPr>
            <a:lstStyle/>
            <a:p>
              <a:pPr algn="ctr"/>
              <a:endParaRPr lang="it-IT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1" name="Rettangolo 10"/>
            <p:cNvSpPr/>
            <p:nvPr/>
          </p:nvSpPr>
          <p:spPr>
            <a:xfrm rot="18897847">
              <a:off x="233394" y="4750453"/>
              <a:ext cx="145866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it-IT" sz="2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Argentina</a:t>
              </a:r>
              <a:endParaRPr lang="it-IT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709671"/>
            <a:ext cx="720080" cy="34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/>
              <a:t>5. Questionario e interviste </a:t>
            </a:r>
            <a:r>
              <a:rPr lang="it-IT" sz="2400" b="1" dirty="0" smtClean="0"/>
              <a:t>- 2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800200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3175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1800" b="1" dirty="0" smtClean="0"/>
              <a:t>«Sebbene le sostanze siano importanti per la loro interazione biochimica che genera cambiamenti fisiologici, affettivi e relazionali, i protagonisti sono gli individui e le loro relazioni. Penso quindi che non bisogna parlare di droghe: il concetto giusto è “consumo problematico di sostanze psicoattive”. Attualmente il consumo appare come una risposta che permette di attenuare le sensazioni di malessere, provocando un condizionamento culturale molto forte che promuove l’individualismo »</a:t>
            </a:r>
            <a:endParaRPr lang="it-IT" sz="1800" b="1" dirty="0"/>
          </a:p>
        </p:txBody>
      </p:sp>
      <p:sp>
        <p:nvSpPr>
          <p:cNvPr id="4" name="Rettangolo 3"/>
          <p:cNvSpPr/>
          <p:nvPr/>
        </p:nvSpPr>
        <p:spPr>
          <a:xfrm>
            <a:off x="615200" y="1196752"/>
            <a:ext cx="7920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 smtClean="0">
                <a:solidFill>
                  <a:srgbClr val="C00000"/>
                </a:solidFill>
              </a:rPr>
              <a:t>COSA PENSI DELLE DROGHE?</a:t>
            </a:r>
            <a:endParaRPr lang="it-IT" sz="2200" dirty="0">
              <a:solidFill>
                <a:srgbClr val="C00000"/>
              </a:solidFill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446856" y="1844824"/>
            <a:ext cx="8229600" cy="864096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3175">
            <a:solidFill>
              <a:schemeClr val="tx1"/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it-IT" b="1" dirty="0" smtClean="0"/>
              <a:t>«È la perdizione più grande in cui uno può cadere; ti fa perdere la volontà e vieni manipolato. Inoltre è costosa, quindi ti spinge a cercare diverse soluzioni e ti consuma poco a poco»</a:t>
            </a:r>
            <a:endParaRPr kumimoji="0" lang="it-IT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458998" y="2924944"/>
            <a:ext cx="8229600" cy="144016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3175">
            <a:solidFill>
              <a:schemeClr val="tx1"/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it-IT" b="1" dirty="0" smtClean="0"/>
              <a:t>«Le droghe sono come un virus che si insinua nelle comunità, città, province, nazioni. Colpisce le persone senza differenza di età, posizione economica e sesso e provoca principalmente la distruzione delle persone dal punto di vista affettivo e fisico, in molti casi senza ritorno. Crea inoltre danno alla società e all’interno della famiglia di provenienza »</a:t>
            </a:r>
            <a:endParaRPr kumimoji="0" lang="it-IT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/>
              <a:t>6. La questione </a:t>
            </a:r>
            <a:r>
              <a:rPr lang="it-IT" sz="2400" b="1" dirty="0" smtClean="0"/>
              <a:t>- 1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672209"/>
            <a:ext cx="3744416" cy="3412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dirty="0" smtClean="0"/>
              <a:t>Nella società argentina il problema della droga è divenuto un problema sempre più reale e quotidiano della gente. </a:t>
            </a:r>
          </a:p>
          <a:p>
            <a:pPr marL="0" indent="0">
              <a:buNone/>
            </a:pPr>
            <a:r>
              <a:rPr lang="it-IT" sz="1600" dirty="0" smtClean="0"/>
              <a:t>In alcune zone capita di vedere i ragazzini che per cercare un effetto stupefacente sniffano colla a base di solventi. </a:t>
            </a:r>
          </a:p>
          <a:p>
            <a:pPr marL="0" indent="0">
              <a:buNone/>
            </a:pPr>
            <a:r>
              <a:rPr lang="it-IT" sz="1600" dirty="0" smtClean="0"/>
              <a:t>Proprio a causa di questi dati sempre più allarmanti, il governo, le scuole e varie associazioni, tra cui, non  ultima, la Caritas, si stanno formando e mobilitando per sensibilizzare, informare e accompagnare la società di fronte a questa pericolosa </a:t>
            </a:r>
            <a:r>
              <a:rPr lang="it-IT" sz="1600" b="1" dirty="0" smtClean="0"/>
              <a:t>“nuova povertà”</a:t>
            </a:r>
            <a:endParaRPr lang="it-IT" sz="1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5194" y="1603162"/>
            <a:ext cx="4877286" cy="341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709671"/>
            <a:ext cx="720080" cy="34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/>
              <a:t>6. La questione </a:t>
            </a:r>
            <a:r>
              <a:rPr lang="it-IT" sz="2400" b="1" dirty="0" smtClean="0"/>
              <a:t>- 2</a:t>
            </a:r>
            <a:endParaRPr lang="it-IT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709671"/>
            <a:ext cx="720080" cy="34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467544" y="1268760"/>
            <a:ext cx="8280920" cy="954107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3175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it-IT" sz="2800" b="1" dirty="0" smtClean="0"/>
              <a:t>L’Argentina è tra i Paesi dell’America Latina dove si accede alle droghe con maggiore facilità</a:t>
            </a:r>
            <a:endParaRPr lang="it-IT" sz="2800" b="1" dirty="0"/>
          </a:p>
        </p:txBody>
      </p:sp>
      <p:sp>
        <p:nvSpPr>
          <p:cNvPr id="8" name="Rettangolo 7"/>
          <p:cNvSpPr/>
          <p:nvPr/>
        </p:nvSpPr>
        <p:spPr>
          <a:xfrm>
            <a:off x="467544" y="2297604"/>
            <a:ext cx="8280920" cy="954107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3175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it-IT" sz="2800" b="1" dirty="0" smtClean="0"/>
              <a:t>Si calcola che il 58% dei ragazzi di Buenos Aires inizi a consumare alcol fin dai primi anni dell’adolescenza</a:t>
            </a:r>
            <a:endParaRPr lang="it-IT" sz="2800" b="1" dirty="0"/>
          </a:p>
        </p:txBody>
      </p:sp>
      <p:sp>
        <p:nvSpPr>
          <p:cNvPr id="9" name="Rettangolo 8"/>
          <p:cNvSpPr/>
          <p:nvPr/>
        </p:nvSpPr>
        <p:spPr>
          <a:xfrm>
            <a:off x="467544" y="3305716"/>
            <a:ext cx="8280920" cy="1384995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it-IT" sz="2800" b="1" dirty="0" smtClean="0"/>
              <a:t>A livello nazionale la marijuana è la droga illegale più consumata, autoprodotta dagli stessi consumatori o trafficata da paesi limitrofi</a:t>
            </a:r>
            <a:endParaRPr lang="it-IT" sz="2800" b="1" dirty="0"/>
          </a:p>
        </p:txBody>
      </p:sp>
      <p:sp>
        <p:nvSpPr>
          <p:cNvPr id="10" name="Rettangolo 9"/>
          <p:cNvSpPr/>
          <p:nvPr/>
        </p:nvSpPr>
        <p:spPr>
          <a:xfrm>
            <a:off x="467544" y="4750782"/>
            <a:ext cx="8280920" cy="1815882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3175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it-IT" sz="2800" b="1" dirty="0" smtClean="0"/>
              <a:t>C’è un’altra nuova droga il cui consumo sta salendo vertiginosamente: si parla di droghe sintetiche, descritte come la “droga del domani”, perché si pensa che sostituirà quelle di origine naturale</a:t>
            </a:r>
            <a:endParaRPr lang="it-IT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/>
              <a:t>7. Le esperienze e le proposte </a:t>
            </a:r>
            <a:r>
              <a:rPr lang="it-IT" sz="2400" b="1" dirty="0" smtClean="0"/>
              <a:t>- 1</a:t>
            </a:r>
            <a:endParaRPr lang="it-IT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573016"/>
            <a:ext cx="720080" cy="34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596" y="1160558"/>
            <a:ext cx="5688632" cy="547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/>
              <a:t>7. Le esperienze e le proposte </a:t>
            </a:r>
            <a:r>
              <a:rPr lang="it-IT" sz="2400" b="1" dirty="0" smtClean="0"/>
              <a:t>- 2</a:t>
            </a:r>
            <a:endParaRPr lang="it-IT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356992"/>
            <a:ext cx="21159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088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400" dirty="0" smtClean="0"/>
              <a:t>L’</a:t>
            </a:r>
            <a:r>
              <a:rPr lang="it-IT" sz="1400" i="1" dirty="0" smtClean="0"/>
              <a:t>escalation</a:t>
            </a:r>
            <a:r>
              <a:rPr lang="it-IT" sz="1400" dirty="0" smtClean="0"/>
              <a:t> di violenze e delitti degli ultimi associati alla questione, ha portato il narcotraffico tra le principali preoccupazioni di molti settori della società argentina. Nasce così </a:t>
            </a:r>
            <a:r>
              <a:rPr lang="it-IT" sz="1400" b="1" dirty="0" smtClean="0"/>
              <a:t>l’Osservatorio di Prevenzione del Narcotraffico (OPRENAR)</a:t>
            </a:r>
            <a:r>
              <a:rPr lang="it-IT" sz="1400" dirty="0" smtClean="0"/>
              <a:t>. Questa associazione riunisce 22 entità universitarie pubbliche e private, con lo scopo di analizzare la problematica del narcotraffico nella sua complessità ed elaborare possibili proposte. </a:t>
            </a:r>
          </a:p>
          <a:p>
            <a:pPr marL="0" indent="0">
              <a:buNone/>
            </a:pPr>
            <a:r>
              <a:rPr lang="it-IT" sz="1400" dirty="0" smtClean="0"/>
              <a:t>Durante la campagna elettorale dell’anno scorso, a ciascuno dei candidati alla Presidenza della Repubblica (Daniel </a:t>
            </a:r>
            <a:r>
              <a:rPr lang="it-IT" sz="1400" dirty="0" err="1" smtClean="0"/>
              <a:t>Scioli</a:t>
            </a:r>
            <a:r>
              <a:rPr lang="it-IT" sz="1400" dirty="0" smtClean="0"/>
              <a:t>, Mauricio </a:t>
            </a:r>
            <a:r>
              <a:rPr lang="it-IT" sz="1400" dirty="0" err="1" smtClean="0"/>
              <a:t>Macrì</a:t>
            </a:r>
            <a:r>
              <a:rPr lang="it-IT" sz="1400" dirty="0" smtClean="0"/>
              <a:t> e Sergio Massa) venne consegnato un documento elaborato dall’Osservatorio con raccomandazioni e linee guida per l’elaborazione di nuove politiche pubbliche. </a:t>
            </a:r>
          </a:p>
          <a:p>
            <a:pPr marL="0" indent="0">
              <a:buNone/>
            </a:pPr>
            <a:r>
              <a:rPr lang="it-IT" sz="1400" dirty="0" smtClean="0"/>
              <a:t>Il report consegnato ai candidati alla Presidenza della Repubblica include proposte che riguardano differenti ambiti: </a:t>
            </a:r>
          </a:p>
        </p:txBody>
      </p:sp>
      <p:sp>
        <p:nvSpPr>
          <p:cNvPr id="6" name="Rettangolo 5"/>
          <p:cNvSpPr/>
          <p:nvPr/>
        </p:nvSpPr>
        <p:spPr>
          <a:xfrm>
            <a:off x="467544" y="3346441"/>
            <a:ext cx="824673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 lvl="1" indent="-273050">
              <a:buFont typeface="Wingdings" pitchFamily="2" charset="2"/>
              <a:buChar char="q"/>
            </a:pPr>
            <a:r>
              <a:rPr lang="it-IT" sz="1300" b="1" dirty="0" smtClean="0"/>
              <a:t>rafforzamento del potere giudiziario e del pubblico ministero </a:t>
            </a:r>
          </a:p>
        </p:txBody>
      </p:sp>
      <p:sp>
        <p:nvSpPr>
          <p:cNvPr id="7" name="Rettangolo 6"/>
          <p:cNvSpPr/>
          <p:nvPr/>
        </p:nvSpPr>
        <p:spPr>
          <a:xfrm>
            <a:off x="467544" y="3636312"/>
            <a:ext cx="828092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 lvl="1" indent="-273050">
              <a:buFont typeface="Wingdings" pitchFamily="2" charset="2"/>
              <a:buChar char="q"/>
            </a:pPr>
            <a:r>
              <a:rPr lang="it-IT" sz="1300" b="1" dirty="0" smtClean="0"/>
              <a:t>prevenzione e controllo del riciclaggio di capitali </a:t>
            </a:r>
          </a:p>
        </p:txBody>
      </p:sp>
      <p:sp>
        <p:nvSpPr>
          <p:cNvPr id="9" name="Rettangolo 8"/>
          <p:cNvSpPr/>
          <p:nvPr/>
        </p:nvSpPr>
        <p:spPr>
          <a:xfrm>
            <a:off x="467544" y="3928700"/>
            <a:ext cx="823819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 lvl="1" indent="-273050">
              <a:buFont typeface="Wingdings" pitchFamily="2" charset="2"/>
              <a:buChar char="q"/>
            </a:pPr>
            <a:r>
              <a:rPr lang="it-IT" sz="1300" b="1" dirty="0" smtClean="0"/>
              <a:t>prevenzione sociale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467544" y="4216732"/>
            <a:ext cx="824673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 lvl="1" indent="-273050">
              <a:buFont typeface="Wingdings" pitchFamily="2" charset="2"/>
              <a:buChar char="q"/>
            </a:pPr>
            <a:r>
              <a:rPr lang="it-IT" sz="1300" b="1" dirty="0" smtClean="0"/>
              <a:t>trattamento e riabilitazione del tossico e politiche </a:t>
            </a:r>
            <a:r>
              <a:rPr lang="it-IT" sz="1300" b="1" smtClean="0"/>
              <a:t>di sicurezza</a:t>
            </a:r>
            <a:r>
              <a:rPr lang="it-IT" sz="1000" smtClean="0"/>
              <a:t> </a:t>
            </a:r>
            <a:endParaRPr lang="it-IT" sz="1000" dirty="0" smtClean="0"/>
          </a:p>
        </p:txBody>
      </p:sp>
      <p:sp>
        <p:nvSpPr>
          <p:cNvPr id="11" name="Rettangolo 10"/>
          <p:cNvSpPr/>
          <p:nvPr/>
        </p:nvSpPr>
        <p:spPr>
          <a:xfrm>
            <a:off x="467544" y="4633391"/>
            <a:ext cx="8280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Tra le misure più rilevanti spiccano quelle per: 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67544" y="4970997"/>
            <a:ext cx="82809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 lvl="1" indent="-273050">
              <a:buFont typeface="Wingdings" pitchFamily="2" charset="2"/>
              <a:buChar char="q"/>
            </a:pPr>
            <a:r>
              <a:rPr lang="it-IT" sz="1300" b="1" dirty="0" smtClean="0"/>
              <a:t>ottimizzare le informazioni incrociate per portare avanti le indagini e i processi giudiziari in modo più efficace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467544" y="5470696"/>
            <a:ext cx="828092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 lvl="1" indent="-273050">
              <a:buFont typeface="Wingdings" pitchFamily="2" charset="2"/>
              <a:buChar char="q"/>
            </a:pPr>
            <a:r>
              <a:rPr lang="it-IT" sz="1300" b="1" dirty="0" smtClean="0"/>
              <a:t>aggiornare la lista delle sostanze stupefacenti 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467544" y="5779460"/>
            <a:ext cx="828092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 lvl="1" indent="-273050">
              <a:buFont typeface="Wingdings" pitchFamily="2" charset="2"/>
              <a:buChar char="q"/>
            </a:pPr>
            <a:r>
              <a:rPr lang="it-IT" sz="1300" b="1" dirty="0" smtClean="0"/>
              <a:t>promulgare una nuova legge anti-riciclaggio e politiche di prevenzione più efficaci 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67544" y="6088940"/>
            <a:ext cx="828092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 lvl="1" indent="-273050">
              <a:buFont typeface="Wingdings" pitchFamily="2" charset="2"/>
              <a:buChar char="q"/>
            </a:pPr>
            <a:r>
              <a:rPr lang="it-IT" sz="1300" b="1" dirty="0" smtClean="0"/>
              <a:t>rafforzare le politiche educative sul tema rivolte a gruppi più esposti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/>
              <a:t>7. Le esperienze e le proposte </a:t>
            </a:r>
            <a:r>
              <a:rPr lang="it-IT" sz="2400" b="1" dirty="0" smtClean="0"/>
              <a:t>- 3</a:t>
            </a:r>
            <a:endParaRPr lang="it-IT" sz="4000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400" dirty="0" smtClean="0"/>
              <a:t>L’</a:t>
            </a:r>
            <a:r>
              <a:rPr lang="it-IT" sz="1400" i="1" dirty="0" smtClean="0"/>
              <a:t>escalation</a:t>
            </a:r>
            <a:r>
              <a:rPr lang="it-IT" sz="1400" dirty="0" smtClean="0"/>
              <a:t> di violenze e delitti degli ultimi associati alla questione, ha portato il narcotraffico tra le principali preoccupazioni di molti settori della società argentina. Nasce così </a:t>
            </a:r>
            <a:r>
              <a:rPr lang="it-IT" sz="1400" b="1" dirty="0" smtClean="0"/>
              <a:t>l’Osservatorio di Prevenzione del Narcotraffico (OPRENAR)</a:t>
            </a:r>
            <a:r>
              <a:rPr lang="it-IT" sz="1400" dirty="0" smtClean="0"/>
              <a:t>. Questa associazione riunisce 22 entità universitarie pubbliche e private, con lo scopo di analizzare la problematica del narcotraffico nella sua complessità ed elaborare possibili proposte. </a:t>
            </a:r>
          </a:p>
          <a:p>
            <a:pPr marL="0" indent="0">
              <a:buNone/>
            </a:pPr>
            <a:r>
              <a:rPr lang="it-IT" sz="1400" dirty="0" smtClean="0"/>
              <a:t>Durante la campagna elettorale dell’anno scorso, a ciascuno dei candidati alla Presidenza della Repubblica (Daniel </a:t>
            </a:r>
            <a:r>
              <a:rPr lang="it-IT" sz="1400" dirty="0" err="1" smtClean="0"/>
              <a:t>Scioli</a:t>
            </a:r>
            <a:r>
              <a:rPr lang="it-IT" sz="1400" dirty="0" smtClean="0"/>
              <a:t>, Mauricio </a:t>
            </a:r>
            <a:r>
              <a:rPr lang="it-IT" sz="1400" dirty="0" err="1" smtClean="0"/>
              <a:t>Macrì</a:t>
            </a:r>
            <a:r>
              <a:rPr lang="it-IT" sz="1400" dirty="0" smtClean="0"/>
              <a:t> e Sergio Massa) venne consegnato un documento elaborato dall’Osservatorio con raccomandazioni e linee guida per l’elaborazione di nuove politiche pubbliche. </a:t>
            </a:r>
          </a:p>
          <a:p>
            <a:pPr marL="0" indent="0">
              <a:buNone/>
            </a:pPr>
            <a:r>
              <a:rPr lang="it-IT" sz="1400" dirty="0" smtClean="0"/>
              <a:t>Il report consegnato ai candidati alla Presidenza della Repubblica include proposte che riguardano differenti ambiti: </a:t>
            </a:r>
          </a:p>
          <a:p>
            <a:pPr marL="803275" lvl="1" indent="-273050">
              <a:buFont typeface="Wingdings" pitchFamily="2" charset="2"/>
              <a:buChar char="q"/>
            </a:pPr>
            <a:r>
              <a:rPr lang="it-IT" sz="1300" b="1" dirty="0" smtClean="0"/>
              <a:t>rafforzamento del potere giudiziario e del pubblico ministero; </a:t>
            </a:r>
          </a:p>
          <a:p>
            <a:pPr marL="803275" lvl="1" indent="-273050">
              <a:buFont typeface="Wingdings" pitchFamily="2" charset="2"/>
              <a:buChar char="q"/>
            </a:pPr>
            <a:r>
              <a:rPr lang="it-IT" sz="1300" b="1" dirty="0" smtClean="0"/>
              <a:t>prevenzione e controllo del riciclaggio di capitali; </a:t>
            </a:r>
          </a:p>
          <a:p>
            <a:pPr marL="803275" lvl="1" indent="-273050">
              <a:buFont typeface="Wingdings" pitchFamily="2" charset="2"/>
              <a:buChar char="q"/>
            </a:pPr>
            <a:r>
              <a:rPr lang="it-IT" sz="1300" b="1" dirty="0" smtClean="0"/>
              <a:t>prevenzione sociale; </a:t>
            </a:r>
          </a:p>
          <a:p>
            <a:pPr marL="803275" lvl="1" indent="-273050">
              <a:buFont typeface="Wingdings" pitchFamily="2" charset="2"/>
              <a:buChar char="q"/>
            </a:pPr>
            <a:r>
              <a:rPr lang="it-IT" sz="1300" b="1" dirty="0" smtClean="0"/>
              <a:t>trattamento e riabilitazione del tossico e politiche di sicurezza</a:t>
            </a:r>
            <a:r>
              <a:rPr lang="it-IT" sz="1000" dirty="0" smtClean="0"/>
              <a:t>. </a:t>
            </a:r>
          </a:p>
          <a:p>
            <a:pPr marL="0" indent="0">
              <a:buNone/>
            </a:pPr>
            <a:endParaRPr lang="it-IT" sz="1400" dirty="0" smtClean="0"/>
          </a:p>
          <a:p>
            <a:pPr marL="0" indent="0">
              <a:buNone/>
            </a:pPr>
            <a:r>
              <a:rPr lang="it-IT" sz="1400" dirty="0" smtClean="0"/>
              <a:t>Tra le misure più rilevanti spiccano quelle per: </a:t>
            </a:r>
          </a:p>
          <a:p>
            <a:pPr marL="803275" lvl="1" indent="-273050">
              <a:buFont typeface="Wingdings" pitchFamily="2" charset="2"/>
              <a:buChar char="q"/>
            </a:pPr>
            <a:r>
              <a:rPr lang="it-IT" sz="1300" b="1" dirty="0" smtClean="0"/>
              <a:t>ottimizzare le informazioni incrociate per portare avanti le indagini e i processi giudiziari in modo più efficace</a:t>
            </a:r>
          </a:p>
          <a:p>
            <a:pPr marL="803275" lvl="1" indent="-273050">
              <a:buFont typeface="Wingdings" pitchFamily="2" charset="2"/>
              <a:buChar char="q"/>
            </a:pPr>
            <a:r>
              <a:rPr lang="it-IT" sz="1300" b="1" dirty="0" smtClean="0"/>
              <a:t>aggiornare la lista delle sostanze stupefacenti </a:t>
            </a:r>
          </a:p>
          <a:p>
            <a:pPr marL="803275" lvl="1" indent="-273050">
              <a:buFont typeface="Wingdings" pitchFamily="2" charset="2"/>
              <a:buChar char="q"/>
            </a:pPr>
            <a:r>
              <a:rPr lang="it-IT" sz="1300" b="1" dirty="0" smtClean="0"/>
              <a:t>promulgare una nuova legge anti-riciclaggio e politiche di prevenzione più efficaci </a:t>
            </a:r>
          </a:p>
          <a:p>
            <a:pPr marL="803275" lvl="1" indent="-273050">
              <a:buFont typeface="Wingdings" pitchFamily="2" charset="2"/>
              <a:buChar char="q"/>
            </a:pPr>
            <a:r>
              <a:rPr lang="it-IT" sz="1300" b="1" dirty="0" smtClean="0"/>
              <a:t>rafforzare le politiche educative sul tema rivolte a gruppi più esposti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356992"/>
            <a:ext cx="21159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b="1" dirty="0" smtClean="0"/>
              <a:t>DOSSIER CON DATI E TESTIMONIANZE</a:t>
            </a:r>
            <a:br>
              <a:rPr lang="it-IT" sz="4000" b="1" dirty="0" smtClean="0"/>
            </a:br>
            <a:r>
              <a:rPr lang="it-IT" sz="4000" i="1" dirty="0" smtClean="0"/>
              <a:t>Numero 18 </a:t>
            </a:r>
            <a:r>
              <a:rPr lang="it-IT" sz="4000" b="1" i="1" dirty="0" smtClean="0"/>
              <a:t>| Settembre 2016</a:t>
            </a:r>
            <a:endParaRPr lang="it-IT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36148"/>
            <a:ext cx="7920880" cy="510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Autofit/>
          </a:bodyPr>
          <a:lstStyle/>
          <a:p>
            <a:r>
              <a:rPr lang="it-IT" sz="3200" i="1" dirty="0" smtClean="0"/>
              <a:t>Papa Francesco in un’intervista: </a:t>
            </a:r>
            <a:br>
              <a:rPr lang="it-IT" sz="3200" i="1" dirty="0" smtClean="0"/>
            </a:br>
            <a:r>
              <a:rPr lang="it-IT" sz="3200" i="1" dirty="0" smtClean="0"/>
              <a:t>«25 anni fa il Paese era un luogo di passaggio della droga, oggi si consuma. E credo anche che si produca»</a:t>
            </a:r>
            <a:endParaRPr lang="it-IT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9275" y="2924944"/>
            <a:ext cx="55054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1. Il problema a livello internazionale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5"/>
          </a:xfrm>
        </p:spPr>
        <p:txBody>
          <a:bodyPr/>
          <a:lstStyle/>
          <a:p>
            <a:pPr algn="ctr">
              <a:buNone/>
            </a:pPr>
            <a:r>
              <a:rPr lang="it-IT" sz="2400" b="1" dirty="0" smtClean="0"/>
              <a:t>Narcotraffico: un business come gli altri nel sistema capitalista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55358" y="2104257"/>
            <a:ext cx="8229600" cy="46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 sz="2400" i="1" dirty="0" smtClean="0"/>
              <a:t>Esistono vari centri e attori del narcotraffico:</a:t>
            </a: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Segnaposto contenuto 2"/>
          <p:cNvSpPr txBox="1">
            <a:spLocks/>
          </p:cNvSpPr>
          <p:nvPr/>
        </p:nvSpPr>
        <p:spPr>
          <a:xfrm>
            <a:off x="429720" y="2487399"/>
            <a:ext cx="8229600" cy="509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463904" y="4005064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it-IT" sz="2400" b="1" i="1" dirty="0" smtClean="0"/>
              <a:t>Africa bianca:				hashish</a:t>
            </a:r>
            <a:r>
              <a:rPr lang="it-IT" sz="2400" i="1" dirty="0" smtClean="0"/>
              <a:t> </a:t>
            </a:r>
          </a:p>
        </p:txBody>
      </p:sp>
      <p:sp>
        <p:nvSpPr>
          <p:cNvPr id="21" name="Segnaposto contenuto 2"/>
          <p:cNvSpPr txBox="1">
            <a:spLocks/>
          </p:cNvSpPr>
          <p:nvPr/>
        </p:nvSpPr>
        <p:spPr>
          <a:xfrm>
            <a:off x="458998" y="2636912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it-IT" sz="2400" b="1" i="1" dirty="0" smtClean="0"/>
              <a:t>Afghanistan</a:t>
            </a:r>
            <a:r>
              <a:rPr lang="it-IT" sz="2400" i="1" dirty="0" smtClean="0"/>
              <a:t>: 				</a:t>
            </a:r>
            <a:r>
              <a:rPr lang="it-IT" sz="2400" b="1" i="1" dirty="0" smtClean="0"/>
              <a:t>coltivazione e produzione 					dei derivati degli oppiacei 					(come l’eroina)</a:t>
            </a:r>
          </a:p>
        </p:txBody>
      </p:sp>
      <p:sp>
        <p:nvSpPr>
          <p:cNvPr id="23" name="Segnaposto contenuto 2"/>
          <p:cNvSpPr txBox="1">
            <a:spLocks/>
          </p:cNvSpPr>
          <p:nvPr/>
        </p:nvSpPr>
        <p:spPr>
          <a:xfrm>
            <a:off x="467544" y="465313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 sz="2400" b="1" i="1" dirty="0" smtClean="0"/>
              <a:t>Europa centro-settentrionale: 	droghe sintetiche</a:t>
            </a:r>
            <a:endParaRPr lang="it-IT" sz="2400" i="1" dirty="0" smtClean="0"/>
          </a:p>
          <a:p>
            <a:pPr>
              <a:buFont typeface="Arial" pitchFamily="34" charset="0"/>
              <a:buChar char="•"/>
            </a:pP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egnaposto contenuto 2"/>
          <p:cNvSpPr txBox="1">
            <a:spLocks/>
          </p:cNvSpPr>
          <p:nvPr/>
        </p:nvSpPr>
        <p:spPr>
          <a:xfrm>
            <a:off x="472494" y="5445224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 sz="2400" b="1" i="1" dirty="0" smtClean="0"/>
              <a:t>Messico, Bolivia,Perù e Colombia</a:t>
            </a:r>
            <a:r>
              <a:rPr lang="it-IT" sz="2400" i="1" dirty="0" smtClean="0"/>
              <a:t>: 	</a:t>
            </a:r>
            <a:r>
              <a:rPr lang="it-IT" sz="2400" b="1" i="1" dirty="0" smtClean="0"/>
              <a:t>cocaina</a:t>
            </a: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/>
              <a:t>2. Il problema a livello regionale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400" b="1" dirty="0" smtClean="0"/>
              <a:t>Lo sviluppo della droga negli ultimi due secoli in America Latina</a:t>
            </a:r>
            <a:endParaRPr lang="it-IT" sz="2400" dirty="0"/>
          </a:p>
        </p:txBody>
      </p:sp>
      <p:sp>
        <p:nvSpPr>
          <p:cNvPr id="5" name="Rettangolo 4"/>
          <p:cNvSpPr/>
          <p:nvPr/>
        </p:nvSpPr>
        <p:spPr>
          <a:xfrm>
            <a:off x="467544" y="2348880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it-IT" sz="2000" dirty="0" smtClean="0"/>
              <a:t>  Durante gli ultimi anni, la coltivazione di </a:t>
            </a:r>
            <a:r>
              <a:rPr lang="it-IT" sz="2000" b="1" dirty="0" smtClean="0"/>
              <a:t>coca</a:t>
            </a:r>
            <a:r>
              <a:rPr lang="it-IT" sz="2000" dirty="0" smtClean="0"/>
              <a:t> è aumentata in Colombia e Perù (rispettivamente del 3% al 5%), mentre in Bolivia è diminuita del 12%.</a:t>
            </a:r>
          </a:p>
          <a:p>
            <a:r>
              <a:rPr lang="it-IT" sz="2000" dirty="0" smtClean="0"/>
              <a:t>I </a:t>
            </a:r>
            <a:r>
              <a:rPr lang="it-IT" sz="2000" b="1" dirty="0" smtClean="0"/>
              <a:t>papaveri</a:t>
            </a:r>
            <a:r>
              <a:rPr lang="it-IT" sz="2000" dirty="0" smtClean="0"/>
              <a:t> sono principalmente prodotti in Asia; tuttavia si nota un aumento di tale produzione in Messico, Guatemala, Colombia e Perù.</a:t>
            </a:r>
          </a:p>
        </p:txBody>
      </p:sp>
      <p:sp>
        <p:nvSpPr>
          <p:cNvPr id="6" name="Rettangolo 5"/>
          <p:cNvSpPr/>
          <p:nvPr/>
        </p:nvSpPr>
        <p:spPr>
          <a:xfrm>
            <a:off x="467544" y="3819756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it-IT" sz="2000" dirty="0" smtClean="0"/>
              <a:t>Dal 2007 la produzione di </a:t>
            </a:r>
            <a:r>
              <a:rPr lang="it-IT" sz="2000" b="1" dirty="0" err="1" smtClean="0"/>
              <a:t>metanfetamina</a:t>
            </a:r>
            <a:r>
              <a:rPr lang="it-IT" sz="2000" dirty="0" smtClean="0"/>
              <a:t> in Messico sembra essere cresciuta considerevolmente, così come in altri Paesi, come Nicaragua e Brasile.</a:t>
            </a:r>
          </a:p>
          <a:p>
            <a:r>
              <a:rPr lang="it-IT" sz="2000" dirty="0" smtClean="0"/>
              <a:t>Le principali droghe consumate in America Latina sono la </a:t>
            </a:r>
            <a:r>
              <a:rPr lang="it-IT" sz="2000" b="1" dirty="0" smtClean="0"/>
              <a:t>cannabis</a:t>
            </a:r>
            <a:r>
              <a:rPr lang="it-IT" sz="2000" dirty="0" smtClean="0"/>
              <a:t> e la </a:t>
            </a:r>
            <a:r>
              <a:rPr lang="it-IT" sz="2000" b="1" dirty="0" smtClean="0"/>
              <a:t>cocaina</a:t>
            </a:r>
            <a:r>
              <a:rPr lang="it-IT" sz="2000" dirty="0" smtClean="0"/>
              <a:t>, con i loro derivati. </a:t>
            </a:r>
          </a:p>
        </p:txBody>
      </p:sp>
      <p:sp>
        <p:nvSpPr>
          <p:cNvPr id="7" name="Rettangolo 6"/>
          <p:cNvSpPr/>
          <p:nvPr/>
        </p:nvSpPr>
        <p:spPr>
          <a:xfrm>
            <a:off x="467544" y="5587437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it-IT" sz="2000" dirty="0" smtClean="0"/>
              <a:t>  Secondo uno studio realizzato nel 2011, le nazioni con un consumo</a:t>
            </a:r>
          </a:p>
          <a:p>
            <a:r>
              <a:rPr lang="it-IT" sz="2000" dirty="0" smtClean="0"/>
              <a:t>maggiore di droghe endovena sono il </a:t>
            </a:r>
            <a:r>
              <a:rPr lang="it-IT" sz="2000" b="1" dirty="0" smtClean="0"/>
              <a:t>Brasile</a:t>
            </a:r>
            <a:r>
              <a:rPr lang="it-IT" sz="2000" dirty="0" smtClean="0"/>
              <a:t> (540.500 persone), </a:t>
            </a:r>
            <a:r>
              <a:rPr lang="it-IT" sz="2000" b="1" dirty="0" smtClean="0"/>
              <a:t>l’Argentina</a:t>
            </a:r>
            <a:r>
              <a:rPr lang="it-IT" sz="2000" dirty="0" smtClean="0"/>
              <a:t> (65.829 persone) e il </a:t>
            </a:r>
            <a:r>
              <a:rPr lang="it-IT" sz="2000" b="1" dirty="0" smtClean="0"/>
              <a:t>Cile</a:t>
            </a:r>
            <a:r>
              <a:rPr lang="it-IT" sz="2000" dirty="0" smtClean="0"/>
              <a:t> (42.176 persone).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it-IT" sz="4000" b="1" dirty="0" smtClean="0"/>
              <a:t>3. Le connessioni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604664"/>
          </a:xfrm>
        </p:spPr>
        <p:txBody>
          <a:bodyPr/>
          <a:lstStyle/>
          <a:p>
            <a:pPr algn="ctr">
              <a:buNone/>
            </a:pPr>
            <a:r>
              <a:rPr lang="it-IT" b="1" dirty="0" smtClean="0"/>
              <a:t>La “</a:t>
            </a:r>
            <a:r>
              <a:rPr lang="it-IT" b="1" dirty="0" err="1" smtClean="0"/>
              <a:t>Fruit</a:t>
            </a:r>
            <a:r>
              <a:rPr lang="it-IT" b="1" dirty="0" smtClean="0"/>
              <a:t> connection”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347864" y="4469364"/>
            <a:ext cx="5616624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it-IT" sz="1600" dirty="0" smtClean="0"/>
              <a:t>La cronaca giudiziaria degli ultimi anni ha portato alla luce in maniera chiara i collegamenti tra narcotrafficanti messicani e ‘ndrangheta. Una delle prime e più importanti indagini è stata l’operazione “Solare” (condotta da ROS-DEA-FBI), del settembre 2008, che portò ad oltre 200 arresti tra Italia e America.</a:t>
            </a:r>
          </a:p>
        </p:txBody>
      </p:sp>
      <p:sp>
        <p:nvSpPr>
          <p:cNvPr id="5" name="Rettangolo 4"/>
          <p:cNvSpPr/>
          <p:nvPr/>
        </p:nvSpPr>
        <p:spPr>
          <a:xfrm>
            <a:off x="3347864" y="1628800"/>
            <a:ext cx="56166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/>
              <a:t>Joaquín </a:t>
            </a:r>
            <a:r>
              <a:rPr lang="it-IT" sz="1600" dirty="0" err="1" smtClean="0"/>
              <a:t>Guzmán</a:t>
            </a:r>
            <a:r>
              <a:rPr lang="it-IT" sz="1600" dirty="0" smtClean="0"/>
              <a:t> </a:t>
            </a:r>
            <a:r>
              <a:rPr lang="it-IT" sz="1600" dirty="0" err="1" smtClean="0"/>
              <a:t>Loera</a:t>
            </a:r>
            <a:r>
              <a:rPr lang="it-IT" sz="1600" dirty="0" smtClean="0"/>
              <a:t>, più conosciuto come El </a:t>
            </a:r>
            <a:r>
              <a:rPr lang="it-IT" sz="1600" dirty="0" err="1" smtClean="0"/>
              <a:t>Chapo</a:t>
            </a:r>
            <a:r>
              <a:rPr lang="it-IT" sz="1600" dirty="0" smtClean="0"/>
              <a:t> </a:t>
            </a:r>
            <a:r>
              <a:rPr lang="it-IT" sz="1600" dirty="0" err="1" smtClean="0"/>
              <a:t>Guzmán</a:t>
            </a:r>
            <a:r>
              <a:rPr lang="it-IT" sz="1600" dirty="0" smtClean="0"/>
              <a:t>, leader del “</a:t>
            </a:r>
            <a:r>
              <a:rPr lang="it-IT" sz="1600" b="1" dirty="0" smtClean="0"/>
              <a:t>cartello di </a:t>
            </a:r>
            <a:r>
              <a:rPr lang="it-IT" sz="1600" b="1" dirty="0" err="1" smtClean="0"/>
              <a:t>Sinaloa</a:t>
            </a:r>
            <a:r>
              <a:rPr lang="it-IT" sz="1600" dirty="0" smtClean="0"/>
              <a:t>”, ha progressivamente consolidato il suo potere fino a soppiantare i trafficanti colombiani e diventare il più potente signore della droga, in grado di controllare l’intero commercio di cocaina, dalla Colombia agli Stati Uniti ed Europa.</a:t>
            </a:r>
          </a:p>
          <a:p>
            <a:pPr algn="just"/>
            <a:r>
              <a:rPr lang="it-IT" sz="1600" dirty="0" smtClean="0"/>
              <a:t>Dopo varie fughe, viene nuovamente arrestato all’inizio del 2016, dopo un intenso e sanguinoso scontro a fuoco tra l’esercito messicano e le “forze armate” del narcotraffico. </a:t>
            </a:r>
          </a:p>
          <a:p>
            <a:pPr algn="just"/>
            <a:r>
              <a:rPr lang="it-IT" sz="1600" dirty="0" smtClean="0"/>
              <a:t>Durante la prigionia confessa di essere il diretto responsabile o mandante di circa 2000-3000 omicidi.</a:t>
            </a:r>
            <a:endParaRPr lang="it-IT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30670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179512" y="5805264"/>
            <a:ext cx="8784976" cy="923330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it-IT" i="1" dirty="0" smtClean="0"/>
              <a:t>I “cartelli della droga” continuano ad operare relativamente indisturbati, per motivi di instabilità politica, per interessi economici e corruzione. È difficile combattere un business che, nonostante tutto, genera ricchezza, sebbene questa resti nelle mani di pochi.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/>
              <a:t>4. I dati </a:t>
            </a:r>
            <a:r>
              <a:rPr lang="it-IT" sz="2400" b="1" dirty="0" smtClean="0"/>
              <a:t>- 1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 smtClean="0"/>
              <a:t>Gli studi realizzati nel 2014 da SEDRONAR (</a:t>
            </a:r>
            <a:r>
              <a:rPr lang="it-IT" i="1" dirty="0" err="1" smtClean="0"/>
              <a:t>Secretaría</a:t>
            </a:r>
            <a:r>
              <a:rPr lang="it-IT" i="1" dirty="0" smtClean="0"/>
              <a:t> </a:t>
            </a:r>
            <a:r>
              <a:rPr lang="es-ES" i="1" dirty="0" smtClean="0"/>
              <a:t>de Programación para la Prevención de la Drogadicción y la Lucha contra el Narcotráfico</a:t>
            </a:r>
            <a:r>
              <a:rPr lang="es-ES" dirty="0" smtClean="0"/>
              <a:t>) mostrano che </a:t>
            </a:r>
            <a:r>
              <a:rPr lang="it-IT" dirty="0" smtClean="0"/>
              <a:t>nella provincia di Mendoza, come anche in generale in tutto il Paese, </a:t>
            </a:r>
            <a:r>
              <a:rPr lang="it-IT" b="1" dirty="0" smtClean="0"/>
              <a:t>le sostanze di maggior consumo, usate almeno una volta nella vita, risultano essere mix di alcol e bibite energizzanti, seguiti da tabacco e marijuana.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/>
              <a:t>4. I dati </a:t>
            </a:r>
            <a:r>
              <a:rPr lang="it-IT" sz="2000" b="1" dirty="0" smtClean="0"/>
              <a:t>- 2</a:t>
            </a:r>
            <a:endParaRPr lang="it-IT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340768"/>
            <a:ext cx="568863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5796136" y="1340769"/>
            <a:ext cx="32758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A livello generale, la fascia d’età con 17 anni o più presenta incidenze superiori al resto del campione. Tuttavia, le differenze più pronunciate si osservano nelle altre due fasce d’età considerate e più marcatamente riguardo al consumo di alcool, tabacco e marijuana. L’età media del consumo per la prima volta oscilla tra i 13 e 15 anni, secondo la sostanza che si prende in esame: </a:t>
            </a:r>
          </a:p>
        </p:txBody>
      </p:sp>
      <p:sp>
        <p:nvSpPr>
          <p:cNvPr id="7" name="Rettangolo 6"/>
          <p:cNvSpPr/>
          <p:nvPr/>
        </p:nvSpPr>
        <p:spPr>
          <a:xfrm>
            <a:off x="113252" y="4987042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i="1" dirty="0" smtClean="0"/>
              <a:t>• nel caso dell’ alcool, l’età iniziale si situa intorno ai 13,4 anni; </a:t>
            </a:r>
          </a:p>
          <a:p>
            <a:pPr algn="just"/>
            <a:r>
              <a:rPr lang="it-IT" i="1" dirty="0" smtClean="0"/>
              <a:t>• nel caso della marijuana e cocaina, intorno ai 14,6 anni. </a:t>
            </a:r>
          </a:p>
        </p:txBody>
      </p:sp>
      <p:sp>
        <p:nvSpPr>
          <p:cNvPr id="8" name="Rettangolo 7"/>
          <p:cNvSpPr/>
          <p:nvPr/>
        </p:nvSpPr>
        <p:spPr>
          <a:xfrm>
            <a:off x="120756" y="5661248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Il consumo di alcool aumenta a partire dai 15 anni. La fascia d’età dai 17 anni in su evidenzia, oltre ad un tendenziale aumento del consumo di marijuana, anche un leggero decremento nel consumo di psicofarmaci e ecstasy (almeno una volta nella vita e durante l’ultimo anno).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870" y="2636912"/>
            <a:ext cx="7315538" cy="403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/>
              <a:t>4. I dati </a:t>
            </a:r>
            <a:r>
              <a:rPr lang="it-IT" sz="2000" b="1" dirty="0" smtClean="0"/>
              <a:t>- 3</a:t>
            </a:r>
            <a:endParaRPr lang="it-IT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2586" y="1260176"/>
            <a:ext cx="7321822" cy="152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/>
              <a:t>5. Questionario e interviste </a:t>
            </a:r>
            <a:r>
              <a:rPr lang="it-IT" sz="2400" b="1" dirty="0" smtClean="0"/>
              <a:t>- 1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840560"/>
            <a:ext cx="8229600" cy="820688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3175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it-IT" sz="2400" b="1" dirty="0" smtClean="0"/>
              <a:t>riempimento di spazi vuoti, la mancanza di qualcosa o di qualcuno</a:t>
            </a:r>
            <a:endParaRPr lang="it-IT" sz="2400" b="1" dirty="0"/>
          </a:p>
        </p:txBody>
      </p:sp>
      <p:sp>
        <p:nvSpPr>
          <p:cNvPr id="4" name="Rettangolo 3"/>
          <p:cNvSpPr/>
          <p:nvPr/>
        </p:nvSpPr>
        <p:spPr>
          <a:xfrm>
            <a:off x="35496" y="1340768"/>
            <a:ext cx="90364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 smtClean="0">
                <a:solidFill>
                  <a:srgbClr val="C00000"/>
                </a:solidFill>
              </a:rPr>
              <a:t>PERCHÉ LA GENTE DECIDE </a:t>
            </a:r>
            <a:r>
              <a:rPr lang="it-IT" sz="2200" b="1" dirty="0" err="1" smtClean="0">
                <a:solidFill>
                  <a:srgbClr val="C00000"/>
                </a:solidFill>
              </a:rPr>
              <a:t>DI</a:t>
            </a:r>
            <a:r>
              <a:rPr lang="it-IT" sz="2200" b="1" dirty="0" smtClean="0">
                <a:solidFill>
                  <a:srgbClr val="C00000"/>
                </a:solidFill>
              </a:rPr>
              <a:t> USARE DROGA, A VOLTE FINO ALL’ABUSO?</a:t>
            </a:r>
            <a:endParaRPr lang="it-IT" sz="2200" b="1" dirty="0">
              <a:solidFill>
                <a:srgbClr val="C00000"/>
              </a:solidFill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446856" y="2680320"/>
            <a:ext cx="8229600" cy="460648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3175">
            <a:solidFill>
              <a:schemeClr val="tx1"/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curiosità, esperimento o sostituzione emozionale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458998" y="3645024"/>
            <a:ext cx="8229600" cy="792088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3175">
            <a:solidFill>
              <a:schemeClr val="tx1"/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incapacità o mancanza di strumenti necessari per affrontare problematiche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709671"/>
            <a:ext cx="720080" cy="34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1532</Words>
  <Application>Microsoft Office PowerPoint</Application>
  <PresentationFormat>Presentazione su schermo (4:3)</PresentationFormat>
  <Paragraphs>82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Il narcotraffico come una metastasi</vt:lpstr>
      <vt:lpstr>Papa Francesco in un’intervista:  «25 anni fa il Paese era un luogo di passaggio della droga, oggi si consuma. E credo anche che si produca»</vt:lpstr>
      <vt:lpstr>1. Il problema a livello internazionale</vt:lpstr>
      <vt:lpstr>2. Il problema a livello regionale</vt:lpstr>
      <vt:lpstr>3. Le connessioni</vt:lpstr>
      <vt:lpstr>4. I dati - 1</vt:lpstr>
      <vt:lpstr>4. I dati - 2</vt:lpstr>
      <vt:lpstr>4. I dati - 3</vt:lpstr>
      <vt:lpstr>5. Questionario e interviste - 1</vt:lpstr>
      <vt:lpstr>5. Questionario e interviste - 2</vt:lpstr>
      <vt:lpstr>6. La questione - 1</vt:lpstr>
      <vt:lpstr>6. La questione - 2</vt:lpstr>
      <vt:lpstr>7. Le esperienze e le proposte - 1</vt:lpstr>
      <vt:lpstr>7. Le esperienze e le proposte - 2</vt:lpstr>
      <vt:lpstr>7. Le esperienze e le proposte - 3</vt:lpstr>
      <vt:lpstr>DOSSIER CON DATI E TESTIMONIANZE Numero 18 | Settembre 2016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narcotraffico come una metastasi</dc:title>
  <dc:creator>Maurizio Verdi</dc:creator>
  <cp:lastModifiedBy>mverdi</cp:lastModifiedBy>
  <cp:revision>82</cp:revision>
  <dcterms:created xsi:type="dcterms:W3CDTF">2016-11-02T15:09:19Z</dcterms:created>
  <dcterms:modified xsi:type="dcterms:W3CDTF">2016-11-08T11:22:40Z</dcterms:modified>
</cp:coreProperties>
</file>