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6" r:id="rId2"/>
    <p:sldId id="270" r:id="rId3"/>
    <p:sldId id="329" r:id="rId4"/>
    <p:sldId id="330" r:id="rId5"/>
    <p:sldId id="352" r:id="rId6"/>
    <p:sldId id="325" r:id="rId7"/>
    <p:sldId id="32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20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B1C50-AB69-4325-B9C5-F31CBB13804B}" type="datetimeFigureOut">
              <a:rPr lang="en-GB" smtClean="0"/>
              <a:pPr/>
              <a:t>01/03/2018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3FA22-9C28-495A-B92F-0BB24256488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87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quadro strategico per la risposta all’emergenza (Emergency </a:t>
            </a:r>
            <a:r>
              <a:rPr lang="it-IT" dirty="0" err="1" smtClean="0"/>
              <a:t>Response</a:t>
            </a:r>
            <a:r>
              <a:rPr lang="it-IT" dirty="0" smtClean="0"/>
              <a:t> Framework) riassume i principali meccanismi e protocolli a disposizione ed il loro ruolo nel quadro di un’emergenza su larga scala </a:t>
            </a:r>
          </a:p>
          <a:p>
            <a:endParaRPr lang="it-IT" dirty="0" smtClean="0"/>
          </a:p>
          <a:p>
            <a:r>
              <a:rPr lang="it-IT" dirty="0" smtClean="0"/>
              <a:t>I tre pilastri del quadro strategico e </a:t>
            </a:r>
            <a:r>
              <a:rPr lang="it-IT" dirty="0" err="1" smtClean="0"/>
              <a:t>cio</a:t>
            </a:r>
            <a:r>
              <a:rPr lang="it-IT" dirty="0" smtClean="0"/>
              <a:t> che consente una risposta umanitaria adeguata, rapida ed efficace sono la competenza, il coordinamento e la mobilitazione delle risorse.  </a:t>
            </a:r>
          </a:p>
          <a:p>
            <a:endParaRPr lang="it-IT" dirty="0" smtClean="0"/>
          </a:p>
          <a:p>
            <a:r>
              <a:rPr lang="it-IT" dirty="0" smtClean="0"/>
              <a:t>Inoltre, i protocolli coprono tutte le fasi della risposta all’emergenza: la preparazione, la risposta e l’apprendimento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3FA22-9C28-495A-B92F-0BB24256488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76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protocollo può essere attivato su richiesta di un membro della Confederazione, della Regione o del dipartimento umanitario di CI. Il coordinatore sarà dispiegato a 72 ore dall’attivazione del protocollo.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3FA22-9C28-495A-B92F-0BB24256488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45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 Caritas nazionale è il decisore principale, sostenuto dagli altri membri di CI, dalle regioni e dal dipartimento umanitario. Le regioni e il dipartimento umanitario del segretariato generale collaborano per supportare la Caritas nazionale. Il dipartimento umanitario gestisce i meccanismi di supporto. 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3FA22-9C28-495A-B92F-0BB24256488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27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37052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3D60A-B1DE-4250-BC43-64A161E9D095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9BC424-7495-4555-B1DC-4B6F3905002E}" type="slidenum">
              <a:rPr/>
              <a:pPr lvl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293717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0954E7-D083-4820-AC3B-DB6EDDFD8CA4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5A99AE-78C9-47A7-A543-7C04CB98F899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67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414780"/>
            <a:ext cx="2628899" cy="575741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414780"/>
            <a:ext cx="7734296" cy="5757419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1F6259-FE6B-450E-9429-6DF1A7168100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BC17AA-5EEA-4EB6-BA7E-6251C9E62FC3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24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EC7E9F-8B0F-4C63-B091-E0C92A9FB68A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388D0F-5E55-4461-838C-B0B81DDB22BA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858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37052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DD580A-EBD0-441E-BC99-751C96C15DF7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E08B4-8B5C-4E06-BD1D-731726AA9D51}" type="slidenum">
              <a:rPr/>
              <a:pPr lvl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242380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17920" y="1845734"/>
            <a:ext cx="4937760" cy="402336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880EF2-6D6D-4703-9C62-5D4CF04511EE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C2CFCD-85A6-4F4D-8DC0-6F0D67CEB5D5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2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09728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1792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7401FB-F974-4C49-8C8A-B8D569FAFCE1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5D3562-74C6-43CB-8257-A260F47823B5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79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14D98-7ADB-45CA-A0C8-37DF967A6B65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AFAEDF-4E73-4EB8-8A0E-41B36F3CEE70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8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DBF33A-663C-4B1E-B5F6-118C8B967EE3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9FF012-B271-41B8-B417-882FB299C3C6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82065CE-A3B8-4E76-AE3E-4658212E8C0B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637052"/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0E750A87-D3F2-4FBC-8415-41B317EE6752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DC35B6-85F4-4414-90D6-2AE9D52DAB24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E8C086-95C8-456B-847F-00AC79C18C90}" type="slidenum">
              <a:rPr/>
              <a:pPr lvl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BD582C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6334313"/>
            <a:ext cx="12191996" cy="66001"/>
          </a:xfrm>
          <a:prstGeom prst="rect">
            <a:avLst/>
          </a:prstGeom>
          <a:solidFill>
            <a:srgbClr val="E48312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E044CC13-FBE6-43BA-BD52-59853DCB1F75}" type="datetime1">
              <a:rPr lang="en-GB"/>
              <a:pPr lvl="0"/>
              <a:t>01/03/2018</a:t>
            </a:fld>
            <a:endParaRPr lang="en-GB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C5874B03-9AB1-4B64-9428-5C5317914E72}" type="slidenum">
              <a:rPr/>
              <a:pPr lvl="0"/>
              <a:t>‹#›</a:t>
            </a:fld>
            <a:endParaRPr lang="en-GB"/>
          </a:p>
        </p:txBody>
      </p:sp>
      <p:cxnSp>
        <p:nvCxnSpPr>
          <p:cNvPr id="9" name="Straight Connector 9"/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 cap="flat">
            <a:solidFill>
              <a:srgbClr val="7F7F7F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E48312"/>
        </a:buClr>
        <a:buSzPct val="100000"/>
        <a:buFont typeface="Calibri" pitchFamily="34"/>
        <a:buChar char=" 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96089"/>
            <a:ext cx="10058400" cy="1450759"/>
          </a:xfrm>
        </p:spPr>
        <p:txBody>
          <a:bodyPr>
            <a:normAutofit/>
          </a:bodyPr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08628"/>
            <a:ext cx="10058400" cy="3660466"/>
          </a:xfrm>
        </p:spPr>
        <p:txBody>
          <a:bodyPr>
            <a:normAutofit/>
          </a:bodyPr>
          <a:lstStyle/>
          <a:p>
            <a:pPr lvl="0"/>
            <a:endParaRPr lang="en-GB" sz="2800" b="1" dirty="0"/>
          </a:p>
          <a:p>
            <a:pPr lvl="0" algn="ctr"/>
            <a:r>
              <a:rPr lang="en-GB" sz="4400" b="1" dirty="0" err="1" smtClean="0"/>
              <a:t>Quadro</a:t>
            </a:r>
            <a:r>
              <a:rPr lang="en-GB" sz="4400" b="1" dirty="0" smtClean="0"/>
              <a:t> di </a:t>
            </a:r>
            <a:r>
              <a:rPr lang="en-GB" sz="4400" b="1" dirty="0" err="1" smtClean="0"/>
              <a:t>risposta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all’emergenza</a:t>
            </a:r>
            <a:r>
              <a:rPr lang="en-GB" sz="4400" b="1" dirty="0" smtClean="0"/>
              <a:t> e Toolkit di Caritas Internationalis </a:t>
            </a:r>
          </a:p>
          <a:p>
            <a:pPr lvl="0" algn="ctr"/>
            <a:r>
              <a:rPr lang="en-GB" sz="4000" i="1" dirty="0" smtClean="0"/>
              <a:t>Caritas </a:t>
            </a:r>
            <a:r>
              <a:rPr lang="en-GB" sz="4000" i="1" dirty="0" err="1" smtClean="0"/>
              <a:t>Italiana</a:t>
            </a:r>
            <a:endParaRPr lang="en-GB" sz="4000" i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661025"/>
            <a:ext cx="12192000" cy="1196975"/>
          </a:xfrm>
          <a:prstGeom prst="rect">
            <a:avLst/>
          </a:prstGeom>
          <a:solidFill>
            <a:srgbClr val="EF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7146" y="5750883"/>
            <a:ext cx="3634855" cy="110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8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Piano Operativo 2015-2019</a:t>
            </a:r>
            <a:br>
              <a:rPr lang="it-IT" sz="3600" b="1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7880"/>
            <a:ext cx="10058400" cy="3562623"/>
          </a:xfrm>
        </p:spPr>
        <p:txBody>
          <a:bodyPr>
            <a:normAutofit fontScale="92500"/>
          </a:bodyPr>
          <a:lstStyle/>
          <a:p>
            <a:pPr lvl="0" algn="just"/>
            <a:r>
              <a:rPr lang="it-IT" sz="3200" b="1" dirty="0" smtClean="0"/>
              <a:t>Orientamento </a:t>
            </a:r>
            <a:r>
              <a:rPr lang="it-IT" sz="3200" b="1" dirty="0"/>
              <a:t>strategico #2: </a:t>
            </a:r>
            <a:r>
              <a:rPr lang="it-IT" sz="3200" dirty="0"/>
              <a:t>Risposta Umanitaria- Salvare vite, ricostruire le comunità. Ridurre l'impatto delle crisi umanitarie, </a:t>
            </a:r>
            <a:r>
              <a:rPr lang="it-IT" sz="3200" b="1" dirty="0"/>
              <a:t>migliorando la preparazione e la risposta alle </a:t>
            </a:r>
            <a:r>
              <a:rPr lang="it-IT" sz="3200" b="1" dirty="0" smtClean="0"/>
              <a:t>emergenze</a:t>
            </a:r>
          </a:p>
          <a:p>
            <a:pPr lvl="0" algn="just"/>
            <a:endParaRPr lang="en-GB" sz="3200" dirty="0"/>
          </a:p>
          <a:p>
            <a:pPr lvl="0" algn="just"/>
            <a:r>
              <a:rPr lang="it-IT" sz="2800" b="1" dirty="0"/>
              <a:t>Obiettivo strategico #1 </a:t>
            </a:r>
            <a:r>
              <a:rPr lang="it-IT" sz="2800" dirty="0"/>
              <a:t>Promuovere risposte alle emergenze coordinate, rapide ed efficaci in linea con gli standard umanitari internazionali, realizzate con uno spirito di collaborazione fraterna e in collaborazione con altre organizzazioni</a:t>
            </a:r>
          </a:p>
          <a:p>
            <a:pPr lvl="0"/>
            <a:endParaRPr lang="it-IT" sz="2800" dirty="0"/>
          </a:p>
          <a:p>
            <a:pPr lvl="0"/>
            <a:endParaRPr lang="en-GB" sz="2800" dirty="0"/>
          </a:p>
          <a:p>
            <a:pPr lvl="0"/>
            <a:endParaRPr lang="en-GB" sz="2800" dirty="0"/>
          </a:p>
          <a:p>
            <a:pPr lvl="0"/>
            <a:endParaRPr lang="en-GB" sz="2800" dirty="0"/>
          </a:p>
          <a:p>
            <a:pPr lvl="0"/>
            <a:endParaRPr lang="en-US" sz="2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661025"/>
            <a:ext cx="12192000" cy="1196975"/>
          </a:xfrm>
          <a:prstGeom prst="rect">
            <a:avLst/>
          </a:prstGeom>
          <a:solidFill>
            <a:srgbClr val="EF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7146" y="5750883"/>
            <a:ext cx="3634855" cy="110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3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3" descr="EmergencyResponseFramewor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12192000" cy="685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Tre nuovi protocolli: </a:t>
            </a:r>
            <a:endParaRPr lang="it-I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661025"/>
            <a:ext cx="12192000" cy="1196975"/>
          </a:xfrm>
          <a:prstGeom prst="rect">
            <a:avLst/>
          </a:prstGeom>
          <a:solidFill>
            <a:srgbClr val="EF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7862" y="5675274"/>
            <a:ext cx="3804138" cy="11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875071" y="1305342"/>
            <a:ext cx="108351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/>
          </a:p>
          <a:p>
            <a:endParaRPr lang="en-GB" b="1" dirty="0"/>
          </a:p>
          <a:p>
            <a:pPr algn="just"/>
            <a:r>
              <a:rPr lang="it-IT" sz="2000" b="1" dirty="0" smtClean="0"/>
              <a:t>Protocollo di CI per il coordinamento di una risposta alle emergenze: </a:t>
            </a:r>
            <a:r>
              <a:rPr lang="it-IT" sz="2000" dirty="0" smtClean="0"/>
              <a:t>Il protocollo definisce le azioni intraprese dal Segretariato Generale, dalle Regioni, dalle Caritas nazionali e dai membri di Caritas </a:t>
            </a:r>
            <a:r>
              <a:rPr lang="it-IT" sz="2000" dirty="0" err="1" smtClean="0"/>
              <a:t>Internationalis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b="1" dirty="0" smtClean="0"/>
              <a:t>Protocollo per la base di coordinatori  di Caritas </a:t>
            </a:r>
            <a:r>
              <a:rPr lang="it-IT" sz="2000" b="1" dirty="0" err="1" smtClean="0"/>
              <a:t>Internationalis</a:t>
            </a:r>
            <a:r>
              <a:rPr lang="it-IT" sz="2000" b="1" dirty="0" smtClean="0"/>
              <a:t> per la Risposta all’emergenza e relativi  </a:t>
            </a:r>
            <a:r>
              <a:rPr lang="it-IT" sz="2000" b="1" dirty="0" err="1" smtClean="0"/>
              <a:t>TdR</a:t>
            </a:r>
            <a:r>
              <a:rPr lang="it-IT" sz="2000" b="1" dirty="0" smtClean="0"/>
              <a:t> </a:t>
            </a:r>
            <a:r>
              <a:rPr lang="it-IT" sz="2000" dirty="0" smtClean="0"/>
              <a:t>: Risponde all’esigenza di personale qualificato da dispiegare tempestivamente per offrire </a:t>
            </a:r>
            <a:r>
              <a:rPr lang="it-IT" sz="2000" dirty="0"/>
              <a:t>supporto alla Caritas colpita dall’emergenza 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b="1" dirty="0" smtClean="0"/>
              <a:t>Protocollo per i gruppi settoriali di CI e </a:t>
            </a:r>
            <a:r>
              <a:rPr lang="it-IT" sz="2000" b="1" dirty="0" err="1" smtClean="0"/>
              <a:t>TdR</a:t>
            </a:r>
            <a:r>
              <a:rPr lang="it-IT" sz="2000" b="1" dirty="0" smtClean="0"/>
              <a:t> per i presidenti dei gruppi settoriali:  </a:t>
            </a:r>
            <a:r>
              <a:rPr lang="it-IT" sz="2000" dirty="0" smtClean="0"/>
              <a:t>Tre gruppi di lavoro </a:t>
            </a:r>
            <a:r>
              <a:rPr lang="it-IT" sz="2000" dirty="0"/>
              <a:t>settoriali (</a:t>
            </a:r>
            <a:r>
              <a:rPr lang="it-IT" sz="2000" dirty="0" err="1"/>
              <a:t>Shelter</a:t>
            </a:r>
            <a:r>
              <a:rPr lang="it-IT" sz="2000" dirty="0"/>
              <a:t>, WASH e responsabilità verso i beneficiari /</a:t>
            </a:r>
            <a:r>
              <a:rPr lang="it-IT" sz="2000" dirty="0" err="1"/>
              <a:t>accountability</a:t>
            </a:r>
            <a:r>
              <a:rPr lang="it-IT" sz="2000" dirty="0" smtClean="0"/>
              <a:t>) sono stati creati al fine di promuovere </a:t>
            </a:r>
            <a:r>
              <a:rPr lang="it-IT" sz="2000" dirty="0"/>
              <a:t>un </a:t>
            </a:r>
            <a:r>
              <a:rPr lang="it-IT" sz="2000" dirty="0" smtClean="0"/>
              <a:t>approccio unificato  per lo sviluppo di competenze tecniche ed il dispiegamento di personale qualificato durante un’emergenza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27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Quando si attiva il protocollo?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Quando è necessario allargare rapidamente un programma di risposta all’emergenza e assicurare che ci siano risorse adeguate per rispondere alle esigenze di una crisi umanitaria acuta</a:t>
            </a:r>
          </a:p>
          <a:p>
            <a:pPr marL="0" indent="0">
              <a:buNone/>
            </a:pPr>
            <a:r>
              <a:rPr lang="it-IT" dirty="0" smtClean="0"/>
              <a:t>Quando la situazione umanitaria supera le capacità della Caritas nazionale </a:t>
            </a:r>
          </a:p>
          <a:p>
            <a:pPr marL="0" indent="0">
              <a:buNone/>
            </a:pPr>
            <a:r>
              <a:rPr lang="it-IT" dirty="0" smtClean="0"/>
              <a:t>Quando è richiesta una risposta da più membri Caritas </a:t>
            </a:r>
          </a:p>
          <a:p>
            <a:pPr marL="0" indent="0">
              <a:buNone/>
            </a:pPr>
            <a:r>
              <a:rPr lang="it-IT" dirty="0" smtClean="0"/>
              <a:t>Quando è necessario dispiegare forze di pronto intervento in maniera coordinata per sostenere la Caritas colpita </a:t>
            </a:r>
            <a:r>
              <a:rPr lang="it-IT" dirty="0"/>
              <a:t>dall’emergenza </a:t>
            </a:r>
            <a:r>
              <a:rPr lang="it-IT" dirty="0" smtClean="0"/>
              <a:t>a rispondere rapidamente e adeguatamente alla crisi umanitaria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50887"/>
            <a:ext cx="12205250" cy="120711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64721" y="5663079"/>
            <a:ext cx="3804234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007" y="286601"/>
            <a:ext cx="11144760" cy="133748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/>
              <a:t>Altri meccanismi di supporto  e di coordinamento di Caritas </a:t>
            </a:r>
            <a:r>
              <a:rPr lang="it-IT" sz="3600" b="1" dirty="0" err="1" smtClean="0"/>
              <a:t>Internationalis</a:t>
            </a:r>
            <a:endParaRPr lang="it-IT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GB" sz="2800" dirty="0" smtClean="0"/>
              <a:t>Facilitating Partner</a:t>
            </a:r>
          </a:p>
          <a:p>
            <a:pPr lvl="0"/>
            <a:r>
              <a:rPr lang="en-GB" sz="2800" dirty="0" smtClean="0"/>
              <a:t>ERST-Emergency Response Support Team</a:t>
            </a:r>
          </a:p>
          <a:p>
            <a:pPr lvl="0"/>
            <a:r>
              <a:rPr lang="en-GB" sz="2800" dirty="0" smtClean="0"/>
              <a:t>STEP –Solidarity Team for Emergency Partnership </a:t>
            </a:r>
          </a:p>
          <a:p>
            <a:pPr lvl="0"/>
            <a:r>
              <a:rPr lang="en-GB" sz="2800" dirty="0" smtClean="0"/>
              <a:t>Country Forum</a:t>
            </a:r>
          </a:p>
          <a:p>
            <a:pPr lvl="0"/>
            <a:r>
              <a:rPr lang="en-GB" sz="2800" dirty="0" smtClean="0"/>
              <a:t>Country Working Group</a:t>
            </a:r>
          </a:p>
          <a:p>
            <a:pPr lvl="0"/>
            <a:r>
              <a:rPr lang="en-GB" sz="2800" dirty="0" smtClean="0"/>
              <a:t>Partners Meeting </a:t>
            </a:r>
            <a:endParaRPr lang="en-GB" sz="3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0"/>
            <a:endParaRPr lang="en-GB" dirty="0"/>
          </a:p>
          <a:p>
            <a:endParaRPr lang="en-GB" sz="2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661025"/>
            <a:ext cx="12192000" cy="1196975"/>
          </a:xfrm>
          <a:prstGeom prst="rect">
            <a:avLst/>
          </a:prstGeom>
          <a:solidFill>
            <a:srgbClr val="EF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7146" y="5750883"/>
            <a:ext cx="3634855" cy="110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412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286601"/>
            <a:ext cx="11083872" cy="1337484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err="1" smtClean="0"/>
              <a:t>Mobilitazione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delle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risorse</a:t>
            </a:r>
            <a:r>
              <a:rPr lang="en-GB" sz="4000" b="1" dirty="0" smtClean="0"/>
              <a:t> 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sz="2800" dirty="0"/>
              <a:t>3 </a:t>
            </a:r>
            <a:r>
              <a:rPr lang="en-US" sz="2800" dirty="0" err="1"/>
              <a:t>Strumenti</a:t>
            </a:r>
            <a:r>
              <a:rPr lang="en-US" sz="2800" dirty="0"/>
              <a:t> </a:t>
            </a:r>
            <a:r>
              <a:rPr lang="en-US" sz="2800" dirty="0" err="1"/>
              <a:t>principali</a:t>
            </a:r>
            <a:r>
              <a:rPr lang="en-US" sz="2800" dirty="0"/>
              <a:t>: </a:t>
            </a:r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Rapid Response-RR (</a:t>
            </a:r>
            <a:r>
              <a:rPr lang="en-US" sz="2800" dirty="0" err="1"/>
              <a:t>Risposta</a:t>
            </a:r>
            <a:r>
              <a:rPr lang="en-US" sz="2800" dirty="0"/>
              <a:t> </a:t>
            </a:r>
            <a:r>
              <a:rPr lang="en-US" sz="2800" dirty="0" err="1"/>
              <a:t>Rapida</a:t>
            </a:r>
            <a:r>
              <a:rPr lang="en-US" sz="2800" dirty="0"/>
              <a:t>)</a:t>
            </a:r>
          </a:p>
          <a:p>
            <a:pPr lvl="0"/>
            <a:r>
              <a:rPr lang="en-US" sz="2800" dirty="0"/>
              <a:t>Emergency Appeal- EA (</a:t>
            </a:r>
            <a:r>
              <a:rPr lang="en-US" sz="2800" dirty="0" err="1"/>
              <a:t>Appello</a:t>
            </a:r>
            <a:r>
              <a:rPr lang="en-US" sz="2800" dirty="0"/>
              <a:t> di </a:t>
            </a:r>
            <a:r>
              <a:rPr lang="en-US" sz="2800" dirty="0" err="1"/>
              <a:t>Emergenza</a:t>
            </a:r>
            <a:r>
              <a:rPr lang="en-US" sz="2800" dirty="0"/>
              <a:t>)</a:t>
            </a:r>
          </a:p>
          <a:p>
            <a:pPr lvl="0"/>
            <a:r>
              <a:rPr lang="en-US" sz="2800" dirty="0"/>
              <a:t>Protracted Crisis Appeal- PCA (</a:t>
            </a:r>
            <a:r>
              <a:rPr lang="en-US" sz="2800" dirty="0" err="1"/>
              <a:t>Appello</a:t>
            </a:r>
            <a:r>
              <a:rPr lang="en-US" sz="2800" dirty="0"/>
              <a:t> per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crisi</a:t>
            </a:r>
            <a:r>
              <a:rPr lang="en-US" sz="2800" dirty="0"/>
              <a:t> </a:t>
            </a:r>
            <a:r>
              <a:rPr lang="en-US" sz="2800" dirty="0" err="1"/>
              <a:t>prolungata</a:t>
            </a:r>
            <a:r>
              <a:rPr lang="en-US" sz="2800" dirty="0"/>
              <a:t>) </a:t>
            </a:r>
          </a:p>
          <a:p>
            <a:pPr lvl="1"/>
            <a:endParaRPr lang="it-IT" sz="2000" dirty="0" smtClean="0"/>
          </a:p>
          <a:p>
            <a:pPr lvl="0"/>
            <a:endParaRPr lang="en-GB" dirty="0"/>
          </a:p>
          <a:p>
            <a:endParaRPr lang="en-GB" sz="2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0" y="5661025"/>
            <a:ext cx="12192000" cy="1196975"/>
          </a:xfrm>
          <a:prstGeom prst="rect">
            <a:avLst/>
          </a:prstGeom>
          <a:solidFill>
            <a:srgbClr val="EF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7146" y="5750883"/>
            <a:ext cx="3634855" cy="110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24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5133</TotalTime>
  <Words>504</Words>
  <Application>Microsoft Office PowerPoint</Application>
  <PresentationFormat>Widescreen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PowerPoint Presentation</vt:lpstr>
      <vt:lpstr>Piano Operativo 2015-2019 </vt:lpstr>
      <vt:lpstr>PowerPoint Presentation</vt:lpstr>
      <vt:lpstr>Tre nuovi protocolli: </vt:lpstr>
      <vt:lpstr>Quando si attiva il protocollo? </vt:lpstr>
      <vt:lpstr>Altri meccanismi di supporto  e di coordinamento di Caritas Internationalis</vt:lpstr>
      <vt:lpstr>Mobilitazione delle risorse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 Pilot Phase – Feedback System</dc:title>
  <dc:creator>Cassie Dummett</dc:creator>
  <cp:lastModifiedBy>Suzanna Tkalec</cp:lastModifiedBy>
  <cp:revision>217</cp:revision>
  <dcterms:created xsi:type="dcterms:W3CDTF">2015-07-06T19:51:23Z</dcterms:created>
  <dcterms:modified xsi:type="dcterms:W3CDTF">2018-03-01T14:35:04Z</dcterms:modified>
</cp:coreProperties>
</file>