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40" y="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DF1D-702F-4559-9729-3199EF6BB0DD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60CB-C70A-4AF5-AA62-8A07D6FCDE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498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DF1D-702F-4559-9729-3199EF6BB0DD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60CB-C70A-4AF5-AA62-8A07D6FCDE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5004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DF1D-702F-4559-9729-3199EF6BB0DD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60CB-C70A-4AF5-AA62-8A07D6FCDE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960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DF1D-702F-4559-9729-3199EF6BB0DD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60CB-C70A-4AF5-AA62-8A07D6FCDE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7205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DF1D-702F-4559-9729-3199EF6BB0DD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60CB-C70A-4AF5-AA62-8A07D6FCDE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31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DF1D-702F-4559-9729-3199EF6BB0DD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60CB-C70A-4AF5-AA62-8A07D6FCDE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794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DF1D-702F-4559-9729-3199EF6BB0DD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60CB-C70A-4AF5-AA62-8A07D6FCDE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02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DF1D-702F-4559-9729-3199EF6BB0DD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60CB-C70A-4AF5-AA62-8A07D6FCDE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885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DF1D-702F-4559-9729-3199EF6BB0DD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60CB-C70A-4AF5-AA62-8A07D6FCDE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750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DF1D-702F-4559-9729-3199EF6BB0DD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60CB-C70A-4AF5-AA62-8A07D6FCDE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973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DF1D-702F-4559-9729-3199EF6BB0DD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60CB-C70A-4AF5-AA62-8A07D6FCDE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624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7DF1D-702F-4559-9729-3199EF6BB0DD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860CB-C70A-4AF5-AA62-8A07D6FCDE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766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2420888"/>
            <a:ext cx="8350696" cy="2403698"/>
          </a:xfrm>
        </p:spPr>
        <p:txBody>
          <a:bodyPr>
            <a:normAutofit/>
          </a:bodyPr>
          <a:lstStyle/>
          <a:p>
            <a:r>
              <a:rPr lang="it-IT" i="1" dirty="0" smtClean="0"/>
              <a:t>CAPITOLO SESTO :</a:t>
            </a:r>
            <a:br>
              <a:rPr lang="it-IT" i="1" dirty="0" smtClean="0"/>
            </a:br>
            <a:r>
              <a:rPr lang="it-IT" i="1" dirty="0" smtClean="0"/>
              <a:t>EDUCAZIONE E SPIRITUALITÀ ECOLOGICA</a:t>
            </a:r>
            <a:endParaRPr lang="it-IT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764704"/>
            <a:ext cx="6400800" cy="1752600"/>
          </a:xfrm>
        </p:spPr>
        <p:txBody>
          <a:bodyPr>
            <a:normAutofit/>
          </a:bodyPr>
          <a:lstStyle/>
          <a:p>
            <a:r>
              <a:rPr lang="it-IT" sz="6600" dirty="0" smtClean="0">
                <a:solidFill>
                  <a:schemeClr val="tx1"/>
                </a:solidFill>
              </a:rPr>
              <a:t>«LAUDATO SI’»</a:t>
            </a:r>
            <a:endParaRPr lang="it-IT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52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«MENO E’ DI PIU</a:t>
            </a:r>
            <a:r>
              <a:rPr lang="it-IT" dirty="0" smtClean="0"/>
              <a:t>’»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Icona del nostro percorso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-756592" y="1600200"/>
            <a:ext cx="9900592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        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            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La piccola via dell’amore di Teresa di Lisieux (230)</a:t>
            </a:r>
          </a:p>
        </p:txBody>
      </p:sp>
      <p:pic>
        <p:nvPicPr>
          <p:cNvPr id="5122" name="Picture 2" descr="C:\Users\caritas.ca\Desktop\sentie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787" y="1844824"/>
            <a:ext cx="3545055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5200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Amore civile e politico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«L’amore, pieno di piccoli gesti di cura reciproca, è anche civile e politico, e si manifesta in tutte le azioni che cercano di costruire un mondo migliore. L’amore per la società e l’impegno per il bene comune sono una forma eminente di carità, che riguarda non solo le relazioni tra gli individui, ma anche «macro-relazioni, rapporti sociali, economici, politici». ( 231, cfr. </a:t>
            </a:r>
            <a:r>
              <a:rPr lang="it-IT" i="1" dirty="0" smtClean="0"/>
              <a:t>Caritas in </a:t>
            </a:r>
            <a:r>
              <a:rPr lang="it-IT" i="1" dirty="0" err="1" smtClean="0"/>
              <a:t>Veritate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31397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 segni sacramentali </a:t>
            </a:r>
            <a:br>
              <a:rPr lang="it-IT" dirty="0" smtClean="0"/>
            </a:br>
            <a:r>
              <a:rPr lang="it-IT" dirty="0" smtClean="0"/>
              <a:t>ed il riposo celebrativo</a:t>
            </a:r>
            <a:endParaRPr lang="it-IT" dirty="0"/>
          </a:p>
        </p:txBody>
      </p:sp>
      <p:sp>
        <p:nvSpPr>
          <p:cNvPr id="4" name="AutoShape 2" descr="Risultati immagini per bellezza alpi immagin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4" descr="Risultati immagini per bellezza alpi immagin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4101" name="Picture 5" descr="C:\Users\caritas.ca\Desktop\alp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507" y="1700808"/>
            <a:ext cx="4205104" cy="2414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612775" y="4286579"/>
            <a:ext cx="82076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«</a:t>
            </a:r>
            <a:r>
              <a:rPr lang="it-IT" b="1" i="1" dirty="0" smtClean="0"/>
              <a:t>L’universo si sviluppa in Dio, che lo riempie tutto</a:t>
            </a:r>
            <a:r>
              <a:rPr lang="it-IT" dirty="0" smtClean="0"/>
              <a:t>. </a:t>
            </a:r>
            <a:r>
              <a:rPr lang="it-IT" b="1" i="1" dirty="0" smtClean="0"/>
              <a:t>Quindi c’è un mistero da contemplare in una foglia, in un sentiero, nella rugiada, nel volto di un povero</a:t>
            </a:r>
            <a:r>
              <a:rPr lang="it-IT" dirty="0" smtClean="0"/>
              <a:t>.  L’ideale non è solo passare dall’esteriorità all’interiorità per scoprire l’azione di Dio nell’anima, ma anche arrivare a incontrarlo in tutte le cose, come insegnava san </a:t>
            </a:r>
            <a:r>
              <a:rPr lang="it-IT" dirty="0" err="1" smtClean="0"/>
              <a:t>Bonaventura</a:t>
            </a:r>
            <a:r>
              <a:rPr lang="it-IT" dirty="0" smtClean="0"/>
              <a:t>: «</a:t>
            </a:r>
            <a:r>
              <a:rPr lang="it-IT" b="1" i="1" dirty="0" smtClean="0"/>
              <a:t>La contemplazione </a:t>
            </a:r>
            <a:r>
              <a:rPr lang="it-IT" dirty="0" smtClean="0"/>
              <a:t>è tanto più elevata quanto più l’uomo sente in sé l’effetto della grazia divina o quanto più sa riconoscere Dio nelle altre creature ». (233)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89357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 smtClean="0"/>
              <a:t>TRINITA’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                         A SUA IMMAGINE</a:t>
            </a:r>
            <a:endParaRPr lang="it-IT" dirty="0"/>
          </a:p>
        </p:txBody>
      </p:sp>
      <p:sp>
        <p:nvSpPr>
          <p:cNvPr id="4" name="AutoShape 2" descr="Risultati immagini per TRINITà IMMAG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6147" name="Picture 3" descr="C:\Users\caritas.ca\Desktop\TRINITà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2" y="260648"/>
            <a:ext cx="2206697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155575" y="3933056"/>
            <a:ext cx="70054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b="1" i="1" dirty="0" smtClean="0"/>
              <a:t>               MARIA</a:t>
            </a:r>
          </a:p>
          <a:p>
            <a:r>
              <a:rPr lang="it-IT" dirty="0" smtClean="0"/>
              <a:t>MADRE CHE EBBE CURA</a:t>
            </a:r>
            <a:endParaRPr lang="it-IT" dirty="0"/>
          </a:p>
        </p:txBody>
      </p:sp>
      <p:pic>
        <p:nvPicPr>
          <p:cNvPr id="6148" name="Picture 4" descr="C:\Users\caritas.ca\Desktop\MAR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700" y="3789040"/>
            <a:ext cx="1418456" cy="183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0097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PREGHIERA CRISTIANA PER IL CREATO</a:t>
            </a:r>
            <a:endParaRPr lang="it-IT" dirty="0"/>
          </a:p>
        </p:txBody>
      </p:sp>
      <p:pic>
        <p:nvPicPr>
          <p:cNvPr id="7170" name="Picture 2" descr="C:\Users\caritas.ca\Desktop\FRANCESC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5"/>
            <a:ext cx="3456385" cy="345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4355356" y="5589240"/>
            <a:ext cx="4762872" cy="70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FINE</a:t>
            </a:r>
            <a:r>
              <a:rPr lang="it-IT" dirty="0" smtClean="0"/>
              <a:t>…o nuovo </a:t>
            </a:r>
            <a:r>
              <a:rPr lang="it-IT" dirty="0" smtClean="0">
                <a:solidFill>
                  <a:srgbClr val="FF0000"/>
                </a:solidFill>
              </a:rPr>
              <a:t>INIZIO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427984" y="2060848"/>
            <a:ext cx="351013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i="1" dirty="0" err="1" smtClean="0"/>
              <a:t>Laudato</a:t>
            </a:r>
            <a:r>
              <a:rPr lang="it-IT" sz="2000" b="1" i="1" dirty="0" smtClean="0"/>
              <a:t> si, mio Signore!</a:t>
            </a:r>
          </a:p>
          <a:p>
            <a:endParaRPr lang="it-IT" b="1" dirty="0"/>
          </a:p>
          <a:p>
            <a:r>
              <a:rPr lang="it-IT" b="1" dirty="0" smtClean="0"/>
              <a:t>Ogni creatura è chiamata </a:t>
            </a:r>
          </a:p>
          <a:p>
            <a:r>
              <a:rPr lang="it-IT" b="1" dirty="0" smtClean="0"/>
              <a:t>Sorella e fratello</a:t>
            </a:r>
            <a:endParaRPr lang="it-IT" b="1" dirty="0" smtClean="0"/>
          </a:p>
          <a:p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23528" y="5191432"/>
            <a:ext cx="5166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   https://www.youtube.com/watch?v=2vIzGZg7iss     </a:t>
            </a:r>
          </a:p>
        </p:txBody>
      </p:sp>
    </p:spTree>
    <p:extLst>
      <p:ext uri="{BB962C8B-B14F-4D97-AF65-F5344CB8AC3E}">
        <p14:creationId xmlns:p14="http://schemas.microsoft.com/office/powerpoint/2010/main" val="41845881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ritas.ca\Desktop\busso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2587197" cy="1944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539552" y="2780928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«Molte cose devono riorientare la propria rotta, ma </a:t>
            </a:r>
          </a:p>
          <a:p>
            <a:r>
              <a:rPr lang="it-IT" sz="2400" b="1" i="1" dirty="0" smtClean="0"/>
              <a:t>prima di tutto è l’umanità che ha bisogno di cambiare</a:t>
            </a:r>
            <a:r>
              <a:rPr lang="it-IT" sz="2400" dirty="0" smtClean="0"/>
              <a:t>. </a:t>
            </a:r>
          </a:p>
          <a:p>
            <a:r>
              <a:rPr lang="it-IT" sz="2400" dirty="0" smtClean="0"/>
              <a:t>Manca la coscienza di un’origine comune, di una mutua appartenenza e di un futuro condiviso da tutti. </a:t>
            </a:r>
          </a:p>
          <a:p>
            <a:r>
              <a:rPr lang="it-IT" sz="2400" dirty="0" smtClean="0"/>
              <a:t>Questa consapevolezza di base permetterebbe lo sviluppo di nuove convinzioni, nuovi atteggiamenti e stili di vita. </a:t>
            </a:r>
          </a:p>
          <a:p>
            <a:r>
              <a:rPr lang="it-IT" sz="2400" dirty="0" smtClean="0"/>
              <a:t>Emerge così una grande </a:t>
            </a:r>
            <a:r>
              <a:rPr lang="it-IT" sz="2400" b="1" i="1" dirty="0" smtClean="0"/>
              <a:t>sfida culturale, spirituale e educativa </a:t>
            </a:r>
            <a:r>
              <a:rPr lang="it-IT" sz="2400" dirty="0" smtClean="0"/>
              <a:t>che implicherà lunghi processi di rigenerazione.» (202)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389179" y="332656"/>
            <a:ext cx="26698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i="1" dirty="0" smtClean="0"/>
              <a:t>Premessa: </a:t>
            </a:r>
            <a:endParaRPr lang="it-IT" sz="4400" i="1" dirty="0"/>
          </a:p>
        </p:txBody>
      </p:sp>
    </p:spTree>
    <p:extLst>
      <p:ext uri="{BB962C8B-B14F-4D97-AF65-F5344CB8AC3E}">
        <p14:creationId xmlns:p14="http://schemas.microsoft.com/office/powerpoint/2010/main" val="3741824101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tx2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«il mercato tende a creare un meccanismo consumistico compulsivo per piazzare i suoi prodotti, le persone finiscono con l’essere travolte dal vortice degli acquisti e delle spese superflue. Il consumismo ossessivo è il riflesso soggettivo del paradigma tecno-economico.» (203)</a:t>
            </a:r>
          </a:p>
          <a:p>
            <a:pPr marL="0" indent="0">
              <a:buNone/>
            </a:pPr>
            <a:endParaRPr lang="it-IT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Questione della libertà e dell’identità dell’umanità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«In questa confusione, l’umanità postmoderna non ha trovato una nuova comprensione di sé che possa orientarla» (203)</a:t>
            </a:r>
          </a:p>
          <a:p>
            <a:pPr marL="0" indent="0">
              <a:buNone/>
            </a:pPr>
            <a:endParaRPr lang="it-IT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La situazione attuale del mondo «provoca un senso di precarietà e di insicurezza, che a sua volta favorisce forme di egoismo collettivo». (204)</a:t>
            </a:r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endParaRPr lang="it-IT" sz="2800" dirty="0" smtClean="0"/>
          </a:p>
          <a:p>
            <a:pPr marL="0" indent="0">
              <a:buNone/>
            </a:pPr>
            <a:endParaRPr lang="it-IT" sz="2800" dirty="0" smtClean="0"/>
          </a:p>
          <a:p>
            <a:pPr marL="0" indent="0">
              <a:buNone/>
            </a:pPr>
            <a:endParaRPr lang="it-IT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456305" y="260648"/>
            <a:ext cx="27729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i="1" dirty="0" smtClean="0">
                <a:solidFill>
                  <a:schemeClr val="bg2"/>
                </a:solidFill>
              </a:rPr>
              <a:t>Analisi attuale:</a:t>
            </a:r>
            <a:endParaRPr lang="it-IT" sz="3200" b="1" i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1789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6000">
              <a:schemeClr val="tx2">
                <a:lumMod val="20000"/>
                <a:lumOff val="80000"/>
              </a:schemeClr>
            </a:gs>
            <a:gs pos="0">
              <a:srgbClr val="FFFF00"/>
            </a:gs>
            <a:gs pos="100000">
              <a:schemeClr val="accent1">
                <a:tint val="23500"/>
                <a:satMod val="160000"/>
              </a:schemeClr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Spiragli di speranza: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 smtClean="0"/>
              <a:t>«Eppure, non tutto è perduto, perché gli esseri umani, capaci di degradarsi fino all’estremo, possono anche superarsi, ritornare a scegliere il bene e rigenerarsi, al di là di qualsiasi condizionamento psicologico e sociale che venga loro imposto. Sono capaci di guardare a sé stessi con onestà, di far emergere il proprio disgusto e di intraprendere nuove strade verso la vera libertà. </a:t>
            </a:r>
            <a:r>
              <a:rPr lang="it-IT" b="1" i="1" dirty="0" smtClean="0"/>
              <a:t>Non esistono sistemi che annullino completamente l’apertura al bene, alla verità e alla bellezza, né la capacità di reagire, che Dio continua ad incoraggiare dal profondo dei nostri cuori</a:t>
            </a:r>
            <a:r>
              <a:rPr lang="it-IT" dirty="0" smtClean="0"/>
              <a:t>. Ad ogni persona di questo mondo chiedo di non dimenticare questa sua dignità che nessuno ha diritto di toglierle.» (204)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27107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75856" y="332656"/>
            <a:ext cx="5544616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Educare all’alleanza </a:t>
            </a:r>
            <a:br>
              <a:rPr lang="it-IT" dirty="0" smtClean="0"/>
            </a:br>
            <a:r>
              <a:rPr lang="it-IT" dirty="0" smtClean="0"/>
              <a:t>tra l’umanità e l’ambiente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62659" y="2348880"/>
            <a:ext cx="7139136" cy="40653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«I diversi livelli dell’equilibrio ecologico: </a:t>
            </a:r>
          </a:p>
          <a:p>
            <a:pPr marL="514350" indent="-514350">
              <a:buAutoNum type="arabicParenR"/>
            </a:pPr>
            <a:r>
              <a:rPr lang="it-IT" dirty="0" smtClean="0"/>
              <a:t>interiore con sé stessi, </a:t>
            </a:r>
          </a:p>
          <a:p>
            <a:pPr marL="514350" indent="-514350">
              <a:buAutoNum type="arabicParenR"/>
            </a:pPr>
            <a:r>
              <a:rPr lang="it-IT" dirty="0" smtClean="0"/>
              <a:t>solidale con gli altri, </a:t>
            </a:r>
          </a:p>
          <a:p>
            <a:pPr marL="514350" indent="-514350">
              <a:buAutoNum type="arabicParenR"/>
            </a:pPr>
            <a:r>
              <a:rPr lang="it-IT" dirty="0" smtClean="0"/>
              <a:t>naturale con tutti gli esseri viventi, </a:t>
            </a:r>
          </a:p>
          <a:p>
            <a:pPr marL="514350" indent="-514350">
              <a:buAutoNum type="arabicParenR"/>
            </a:pPr>
            <a:r>
              <a:rPr lang="it-IT" dirty="0" smtClean="0"/>
              <a:t>spirituale con Dio. </a:t>
            </a:r>
          </a:p>
          <a:p>
            <a:pPr marL="0" indent="0">
              <a:buNone/>
            </a:pPr>
            <a:r>
              <a:rPr lang="it-IT" dirty="0" smtClean="0"/>
              <a:t>L’educazione ambientale dovrebbe disporci a fare quel salto verso il Mistero, da cui un’etica ecologica trae il suo senso più profondo.»(210)</a:t>
            </a:r>
            <a:endParaRPr lang="it-IT" dirty="0"/>
          </a:p>
        </p:txBody>
      </p:sp>
      <p:pic>
        <p:nvPicPr>
          <p:cNvPr id="4" name="Immagine 3" descr="C:\Users\caritas.ca\Desktop\mano-per-stendardo-con-scritta-piccol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2886075" cy="2141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58546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rgbClr val="92D05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 maturare abitudini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«L’educazione alla responsabilità ambientale può incoraggiare vari comportamenti che hanno un’incidenza diretta e importante nella cura per l’ambiente, come evitare l’uso di materiale plastico o di carta, ridurre il consumo di acqua, differenziare i rifiuti, cucinare solo quanto ragionevolmente si potrà mangiare, trattare con cura gli altri esseri viventi, utilizzare il trasporto pubblico o condividere un medesimo veicolo tra varie persone, piantare alberi, spegnere le luci inutili, e così via. Tutto ciò fa parte di una creatività generosa e dignitosa, che mostra il meglio dell’essere umano. Riutilizzare qualcosa invece di disfarsene rapidamente, partendo da motivazioni profonde, può essere un atto di amore che esprime la nostra dignità.»(211)</a:t>
            </a:r>
          </a:p>
          <a:p>
            <a:pPr marL="0" indent="0">
              <a:buNone/>
            </a:pPr>
            <a:r>
              <a:rPr lang="it-IT" dirty="0" smtClean="0"/>
              <a:t>SFORZI CHE CAMBIERANNO IL MONDO…NOI STESSI !!! (212)</a:t>
            </a:r>
          </a:p>
        </p:txBody>
      </p:sp>
    </p:spTree>
    <p:extLst>
      <p:ext uri="{BB962C8B-B14F-4D97-AF65-F5344CB8AC3E}">
        <p14:creationId xmlns:p14="http://schemas.microsoft.com/office/powerpoint/2010/main" val="1143784143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rgbClr val="FFC000"/>
          </a:fgClr>
          <a:bgClr>
            <a:srgbClr val="FFFF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 smtClean="0"/>
              <a:t>La famiglia: cultura della vita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«Nella famiglia si coltivano le prime abitudini di amore e cura per la vita, come per esempio l’uso corretto delle cose, l’ordine e la pulizia, il rispetto per l’ecosistema locale e la protezione di tutte le creature. La famiglia è il luogo della formazione integrale, dove si dispiegano i diversi aspetti, intimamente relazionati tra loro, della maturazione personale. Nella famiglia si impara a chiedere permesso senza prepotenza, a dire “grazie” come espressione di sentito apprezzamento per le cose che riceviamo, a dominare l’aggressività o l’avidità, e a chiedere scusa quando facciamo qualcosa di male. Questi piccoli gesti di sincera cortesia aiutano a costruire una cultura della vita condivisa e del rispetto per quanto ci circonda.» (213)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270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tx2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Politica, la società civile, la Chiesa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 smtClean="0"/>
              <a:t>«Alla politica e alle varie associazioni compete uno sforzo di </a:t>
            </a:r>
            <a:r>
              <a:rPr lang="it-IT" b="1" i="1" dirty="0" smtClean="0"/>
              <a:t>formazione delle coscienze</a:t>
            </a:r>
            <a:r>
              <a:rPr lang="it-IT" dirty="0" smtClean="0"/>
              <a:t>. Compete anche alla Chiesa. Tutte le comunità cristiane hanno un ruolo importante da compiere in questa educazione. </a:t>
            </a:r>
          </a:p>
          <a:p>
            <a:pPr marL="0" indent="0">
              <a:buNone/>
            </a:pPr>
            <a:r>
              <a:rPr lang="it-IT" dirty="0" smtClean="0"/>
              <a:t>Spero altresì che nei nostri seminari e nelle case religiose di formazione si educhi ad una austerità responsabile, alla contemplazione riconoscente del mondo, alla cura per la fragilità dei poveri e dell’ambiente. </a:t>
            </a:r>
          </a:p>
          <a:p>
            <a:pPr marL="0" indent="0">
              <a:buNone/>
            </a:pPr>
            <a:r>
              <a:rPr lang="it-IT" dirty="0" smtClean="0"/>
              <a:t>Poiché grande è la posta in gioco, così come occorrono istituzioni dotate di potere per sanzionare gli attacchi all’ambiente, altrettanto abbiamo bisogno di controllarci e di educarci l’un l’altro.» (214)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675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La conversione ecologica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23929" y="1340768"/>
            <a:ext cx="4968552" cy="13635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800" dirty="0" smtClean="0"/>
              <a:t>Se «i deserti esteriori si moltiplicano nel mondo, </a:t>
            </a:r>
            <a:endParaRPr lang="it-IT" sz="1800" dirty="0" smtClean="0"/>
          </a:p>
          <a:p>
            <a:pPr marL="0" indent="0">
              <a:buNone/>
            </a:pPr>
            <a:r>
              <a:rPr lang="it-IT" sz="1800" dirty="0" smtClean="0"/>
              <a:t>perché </a:t>
            </a:r>
            <a:r>
              <a:rPr lang="it-IT" sz="1800" dirty="0" smtClean="0"/>
              <a:t>i deserti interiori sono diventati così ampi</a:t>
            </a:r>
            <a:r>
              <a:rPr lang="it-IT" sz="1800" dirty="0" smtClean="0"/>
              <a:t>», la </a:t>
            </a:r>
            <a:r>
              <a:rPr lang="it-IT" sz="1800" dirty="0" smtClean="0"/>
              <a:t>crisi ecologica è un appello </a:t>
            </a:r>
            <a:endParaRPr lang="it-IT" sz="1800" dirty="0" smtClean="0"/>
          </a:p>
          <a:p>
            <a:pPr marL="0" indent="0">
              <a:buNone/>
            </a:pPr>
            <a:r>
              <a:rPr lang="it-IT" sz="1800" dirty="0" smtClean="0"/>
              <a:t>a </a:t>
            </a:r>
            <a:r>
              <a:rPr lang="it-IT" sz="1800" dirty="0" smtClean="0"/>
              <a:t>una profonda conversione interiore. (217)</a:t>
            </a:r>
            <a:endParaRPr lang="it-IT" sz="1800" dirty="0"/>
          </a:p>
        </p:txBody>
      </p:sp>
      <p:pic>
        <p:nvPicPr>
          <p:cNvPr id="3075" name="Picture 3" descr="C:\Users\caritas.ca\Desktop\incontroconges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10754"/>
            <a:ext cx="3216262" cy="3053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1205730" y="4883681"/>
            <a:ext cx="52921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«Lasciar emergere tutte le conseguenze dell’incontro con Gesù nelle relazioni con il mondo che li circonda. Vivere la vocazione di essere custodi dell’opera di Dio è parte essenziale di un’esistenza virtuosa.»(217)</a:t>
            </a:r>
            <a:endParaRPr lang="it-IT" sz="2000" dirty="0"/>
          </a:p>
        </p:txBody>
      </p:sp>
      <p:sp>
        <p:nvSpPr>
          <p:cNvPr id="8" name="Rettangolo 7"/>
          <p:cNvSpPr/>
          <p:nvPr/>
        </p:nvSpPr>
        <p:spPr>
          <a:xfrm>
            <a:off x="4355976" y="2994917"/>
            <a:ext cx="45406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«Dammi dell’acqua</a:t>
            </a:r>
            <a:r>
              <a:rPr lang="it-IT" sz="2400" dirty="0" smtClean="0">
                <a:solidFill>
                  <a:srgbClr val="FF0000"/>
                </a:solidFill>
              </a:rPr>
              <a:t>»</a:t>
            </a:r>
            <a:endParaRPr lang="it-IT" sz="2400" dirty="0" smtClean="0">
              <a:solidFill>
                <a:srgbClr val="FF0000"/>
              </a:solidFill>
            </a:endParaRPr>
          </a:p>
          <a:p>
            <a:r>
              <a:rPr lang="it-IT" sz="2400" dirty="0" smtClean="0">
                <a:solidFill>
                  <a:srgbClr val="FF0000"/>
                </a:solidFill>
              </a:rPr>
              <a:t>«Nemmeno uno di essi è dimenticato </a:t>
            </a:r>
            <a:r>
              <a:rPr lang="it-IT" sz="2400" dirty="0" smtClean="0">
                <a:solidFill>
                  <a:srgbClr val="FF0000"/>
                </a:solidFill>
              </a:rPr>
              <a:t>davanti </a:t>
            </a:r>
            <a:r>
              <a:rPr lang="it-IT" sz="2400" dirty="0" smtClean="0">
                <a:solidFill>
                  <a:srgbClr val="FF0000"/>
                </a:solidFill>
              </a:rPr>
              <a:t>a Dio»</a:t>
            </a:r>
          </a:p>
          <a:p>
            <a:r>
              <a:rPr lang="it-IT" sz="2400" dirty="0" smtClean="0">
                <a:solidFill>
                  <a:srgbClr val="FF0000"/>
                </a:solidFill>
              </a:rPr>
              <a:t>«Fissatolo lo amò»</a:t>
            </a:r>
            <a:endParaRPr lang="it-IT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89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1096</Words>
  <Application>Microsoft Office PowerPoint</Application>
  <PresentationFormat>Presentazione su schermo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CAPITOLO SESTO : EDUCAZIONE E SPIRITUALITÀ ECOLOGICA</vt:lpstr>
      <vt:lpstr>Presentazione standard di PowerPoint</vt:lpstr>
      <vt:lpstr>Presentazione standard di PowerPoint</vt:lpstr>
      <vt:lpstr>Spiragli di speranza:</vt:lpstr>
      <vt:lpstr>Educare all’alleanza  tra l’umanità e l’ambiente</vt:lpstr>
      <vt:lpstr>Far maturare abitudini</vt:lpstr>
      <vt:lpstr>La famiglia: cultura della vita</vt:lpstr>
      <vt:lpstr>La Politica, la società civile, la Chiesa</vt:lpstr>
      <vt:lpstr>La conversione ecologica</vt:lpstr>
      <vt:lpstr>«MENO E’ DI PIU’» Icona del nostro percorso</vt:lpstr>
      <vt:lpstr>Amore civile e politico</vt:lpstr>
      <vt:lpstr>I segni sacramentali  ed il riposo celebrativo</vt:lpstr>
      <vt:lpstr>TRINITA’                           A SUA IMMAGINE</vt:lpstr>
      <vt:lpstr>PREGHIERA CRISTIANA PER IL CREATO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CAPITOLO SESTO : EDUCAZIONE E SPIRITUALITÀ ECOLOGICA</dc:title>
  <dc:creator>caritas.ca</dc:creator>
  <cp:lastModifiedBy>caritas.ca</cp:lastModifiedBy>
  <cp:revision>26</cp:revision>
  <dcterms:created xsi:type="dcterms:W3CDTF">2017-05-12T08:53:12Z</dcterms:created>
  <dcterms:modified xsi:type="dcterms:W3CDTF">2017-06-05T11:34:12Z</dcterms:modified>
</cp:coreProperties>
</file>